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2"/>
  </p:handoutMasterIdLst>
  <p:sldIdLst>
    <p:sldId id="256" r:id="rId3"/>
    <p:sldId id="394" r:id="rId4"/>
    <p:sldId id="472" r:id="rId5"/>
    <p:sldId id="447" r:id="rId7"/>
    <p:sldId id="473" r:id="rId8"/>
    <p:sldId id="385" r:id="rId9"/>
    <p:sldId id="448" r:id="rId10"/>
    <p:sldId id="474" r:id="rId11"/>
    <p:sldId id="264" r:id="rId12"/>
    <p:sldId id="449" r:id="rId13"/>
    <p:sldId id="475" r:id="rId14"/>
    <p:sldId id="387" r:id="rId15"/>
    <p:sldId id="450" r:id="rId16"/>
    <p:sldId id="476" r:id="rId17"/>
    <p:sldId id="388" r:id="rId18"/>
    <p:sldId id="451" r:id="rId19"/>
    <p:sldId id="477" r:id="rId20"/>
    <p:sldId id="452" r:id="rId21"/>
    <p:sldId id="478" r:id="rId22"/>
    <p:sldId id="453" r:id="rId23"/>
    <p:sldId id="479" r:id="rId24"/>
    <p:sldId id="391" r:id="rId25"/>
    <p:sldId id="392" r:id="rId26"/>
    <p:sldId id="455" r:id="rId27"/>
    <p:sldId id="393" r:id="rId28"/>
    <p:sldId id="480" r:id="rId29"/>
    <p:sldId id="456" r:id="rId30"/>
    <p:sldId id="481" r:id="rId31"/>
    <p:sldId id="457" r:id="rId32"/>
    <p:sldId id="482" r:id="rId33"/>
    <p:sldId id="458" r:id="rId34"/>
    <p:sldId id="483" r:id="rId35"/>
    <p:sldId id="459" r:id="rId36"/>
    <p:sldId id="484" r:id="rId37"/>
    <p:sldId id="460" r:id="rId38"/>
    <p:sldId id="485" r:id="rId39"/>
    <p:sldId id="461" r:id="rId40"/>
    <p:sldId id="486" r:id="rId41"/>
    <p:sldId id="462" r:id="rId42"/>
    <p:sldId id="402" r:id="rId43"/>
    <p:sldId id="487" r:id="rId44"/>
    <p:sldId id="463" r:id="rId45"/>
    <p:sldId id="488" r:id="rId46"/>
    <p:sldId id="464" r:id="rId47"/>
    <p:sldId id="489" r:id="rId48"/>
    <p:sldId id="495" r:id="rId49"/>
    <p:sldId id="471" r:id="rId50"/>
    <p:sldId id="414" r:id="rId51"/>
    <p:sldId id="415" r:id="rId52"/>
    <p:sldId id="490" r:id="rId53"/>
    <p:sldId id="466" r:id="rId54"/>
    <p:sldId id="417" r:id="rId55"/>
    <p:sldId id="491" r:id="rId56"/>
    <p:sldId id="467" r:id="rId57"/>
    <p:sldId id="419" r:id="rId58"/>
    <p:sldId id="492" r:id="rId59"/>
    <p:sldId id="468" r:id="rId60"/>
    <p:sldId id="493" r:id="rId61"/>
    <p:sldId id="469" r:id="rId62"/>
    <p:sldId id="494" r:id="rId63"/>
    <p:sldId id="470" r:id="rId64"/>
    <p:sldId id="425" r:id="rId65"/>
    <p:sldId id="424" r:id="rId66"/>
    <p:sldId id="426" r:id="rId67"/>
    <p:sldId id="427" r:id="rId68"/>
    <p:sldId id="535" r:id="rId69"/>
    <p:sldId id="536" r:id="rId70"/>
    <p:sldId id="537"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9"/>
    <p:restoredTop sz="95997" autoAdjust="0"/>
  </p:normalViewPr>
  <p:slideViewPr>
    <p:cSldViewPr snapToGrid="0">
      <p:cViewPr varScale="1">
        <p:scale>
          <a:sx n="41" d="100"/>
          <a:sy n="41" d="100"/>
        </p:scale>
        <p:origin x="232"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charset="0"/>
              </a:rPr>
              <a:t>按照业务拆分</a:t>
            </a:r>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charset="0"/>
              </a:rPr>
              <a:t>按照业务拆分</a:t>
            </a:r>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endParaRPr lang="en-US" altLang="zh-CN">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endParaRPr lang="en-US" altLang="zh-CN">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rpc health check</a:t>
            </a:r>
            <a:endParaRPr lang="en-US" altLang="zh-CN">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endParaRPr lang="zh-CN" altLang="en-US">
              <a:ea typeface="宋体"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endParaRPr lang="zh-CN" altLang="en-US">
              <a:ea typeface="宋体"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隔离网络</a:t>
            </a:r>
            <a:endParaRPr lang="en-US" altLang="zh-CN">
              <a:ea typeface="宋体"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多测试环境 </a:t>
            </a:r>
            <a:r>
              <a:rPr lang="en-US" altLang="zh-CN">
                <a:ea typeface="宋体" charset="0"/>
              </a:rPr>
              <a:t>2.</a:t>
            </a:r>
            <a:r>
              <a:rPr lang="zh-CN" altLang="en-US">
                <a:ea typeface="宋体" charset="0"/>
              </a:rPr>
              <a:t>预发布测试 </a:t>
            </a:r>
            <a:r>
              <a:rPr lang="en-US" altLang="zh-CN">
                <a:ea typeface="宋体" charset="0"/>
              </a:rPr>
              <a:t>3.</a:t>
            </a:r>
            <a:r>
              <a:rPr lang="zh-CN" altLang="en-US">
                <a:ea typeface="宋体" charset="0"/>
              </a:rPr>
              <a:t>灰度测试</a:t>
            </a:r>
            <a:endParaRPr lang="zh-CN" altLang="en-US">
              <a:ea typeface="宋体"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endParaRPr lang="zh-CN" altLang="en-US">
              <a:ea typeface="宋体"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endParaRPr lang="zh-CN" altLang="en-US">
              <a:ea typeface="宋体"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endParaRPr lang="zh-CN" altLang="en-US">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2.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4.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31.jpeg"/><Relationship Id="rId1" Type="http://schemas.openxmlformats.org/officeDocument/2006/relationships/image" Target="../media/image3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 </a:t>
            </a:r>
            <a:r>
              <a:rPr kumimoji="1" lang="en-US" altLang="zh-CN"/>
              <a:t>1</a:t>
            </a:r>
            <a:r>
              <a:rPr kumimoji="1" lang="zh-CN" altLang="en-US"/>
              <a:t> 课</a:t>
            </a:r>
            <a:endParaRPr kumimoji="1" lang="en-US" altLang="zh-CN"/>
          </a:p>
          <a:p>
            <a:r>
              <a:rPr kumimoji="1" lang="zh-CN" altLang="en-US"/>
              <a:t>Go 架构实践 - 微服务（微服务概览与治理）</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endParaRPr kumimoji="1" lang="zh-CN" altLang="en-US"/>
          </a:p>
        </p:txBody>
      </p:sp>
      <p:sp>
        <p:nvSpPr>
          <p:cNvPr id="7" name="文本占位符 6"/>
          <p:cNvSpPr>
            <a:spLocks noGrp="1"/>
          </p:cNvSpPr>
          <p:nvPr>
            <p:ph type="body" sz="quarter" idx="11"/>
          </p:nvPr>
        </p:nvSpPr>
        <p:spPr>
          <a:xfrm>
            <a:off x="2462530" y="2731770"/>
            <a:ext cx="18333539" cy="10365105"/>
          </a:xfrm>
        </p:spPr>
        <p:txBody>
          <a:bodyPr anchor="t" anchorCtr="0">
            <a:noAutofit/>
          </a:bodyPr>
          <a:lstStyle/>
          <a:p>
            <a:pPr algn="l">
              <a:lnSpc>
                <a:spcPct val="120000"/>
              </a:lnSpc>
              <a:buFont typeface="Arial" panose="020B0604020202090204" pitchFamily="34" charset="0"/>
            </a:pPr>
            <a:r>
              <a:rPr lang="zh-CN" altLang="en-US" dirty="0">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endParaRPr lang="zh-CN" altLang="en-US" dirty="0">
              <a:sym typeface="+mn-ea"/>
            </a:endParaRPr>
          </a:p>
          <a:p>
            <a:pPr marL="342900" indent="-342900" algn="l">
              <a:buFont typeface="Arial" panose="020B0604020202090204" pitchFamily="34" charset="0"/>
              <a:buChar char="•"/>
            </a:pPr>
            <a:r>
              <a:rPr lang="zh-CN" altLang="en-US" sz="3600" i="1" dirty="0">
                <a:solidFill>
                  <a:schemeClr val="accent1"/>
                </a:solidFill>
                <a:sym typeface="+mn-ea"/>
              </a:rPr>
              <a:t>原子服务</a:t>
            </a:r>
            <a:endParaRPr lang="zh-CN" altLang="en-US" sz="3600" i="1" dirty="0">
              <a:solidFill>
                <a:schemeClr val="accent1"/>
              </a:solidFill>
              <a:sym typeface="+mn-ea"/>
            </a:endParaRPr>
          </a:p>
          <a:p>
            <a:pPr marL="342900" indent="-342900" algn="l">
              <a:buFont typeface="Arial" panose="020B0604020202090204" pitchFamily="34" charset="0"/>
              <a:buChar char="•"/>
            </a:pPr>
            <a:r>
              <a:rPr lang="zh-CN" altLang="en-US" sz="3600" i="1" dirty="0">
                <a:solidFill>
                  <a:schemeClr val="accent1"/>
                </a:solidFill>
                <a:sym typeface="+mn-ea"/>
              </a:rPr>
              <a:t>独立进程</a:t>
            </a:r>
            <a:endParaRPr lang="zh-CN" altLang="en-US" sz="3600" i="1" dirty="0">
              <a:solidFill>
                <a:schemeClr val="accent1"/>
              </a:solidFill>
              <a:sym typeface="+mn-ea"/>
            </a:endParaRPr>
          </a:p>
          <a:p>
            <a:pPr marL="342900" indent="-342900" algn="l">
              <a:buFont typeface="Arial" panose="020B0604020202090204" pitchFamily="34" charset="0"/>
              <a:buChar char="•"/>
            </a:pPr>
            <a:r>
              <a:rPr lang="zh-CN" altLang="en-US" sz="3600" i="1" dirty="0">
                <a:solidFill>
                  <a:schemeClr val="accent1"/>
                </a:solidFill>
                <a:sym typeface="+mn-ea"/>
              </a:rPr>
              <a:t>隔离部署</a:t>
            </a:r>
            <a:endParaRPr lang="en-US" altLang="zh-CN" sz="3600" i="1" dirty="0">
              <a:solidFill>
                <a:schemeClr val="accent1"/>
              </a:solidFill>
            </a:endParaRPr>
          </a:p>
          <a:p>
            <a:pPr marL="342900" indent="-342900" algn="l">
              <a:buFont typeface="Arial" panose="020B0604020202090204" pitchFamily="34" charset="0"/>
              <a:buChar char="•"/>
            </a:pPr>
            <a:r>
              <a:rPr lang="zh-CN" altLang="en-US" sz="3600" i="1" dirty="0">
                <a:solidFill>
                  <a:schemeClr val="accent1"/>
                </a:solidFill>
                <a:sym typeface="+mn-ea"/>
              </a:rPr>
              <a:t>去中心化服务治理</a:t>
            </a:r>
            <a:endParaRPr lang="zh-CN" altLang="en-US" dirty="0"/>
          </a:p>
          <a:p>
            <a:pPr marL="0" indent="0" algn="l">
              <a:buNone/>
            </a:pPr>
            <a:r>
              <a:rPr lang="zh-CN" altLang="en-US" dirty="0">
                <a:sym typeface="+mn-ea"/>
              </a:rPr>
              <a:t>缺点：</a:t>
            </a:r>
            <a:endParaRPr lang="zh-CN" altLang="en-US" dirty="0"/>
          </a:p>
          <a:p>
            <a:pPr marL="342900" indent="-342900" algn="l">
              <a:buFont typeface="Arial" panose="020B0604020202090204" pitchFamily="34" charset="0"/>
              <a:buChar char="•"/>
            </a:pPr>
            <a:r>
              <a:rPr lang="zh-CN" altLang="en-US" sz="3600" i="1" dirty="0">
                <a:solidFill>
                  <a:schemeClr val="accent1"/>
                </a:solidFill>
                <a:sym typeface="+mn-ea"/>
              </a:rPr>
              <a:t>基础设施的建设、复杂度高</a:t>
            </a:r>
            <a:endParaRPr kumimoji="1" lang="zh-CN" altLang="en-US" sz="3600" i="1" dirty="0">
              <a:solidFill>
                <a:schemeClr val="accent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endParaRPr kumimoji="1" lang="zh-CN" altLang="en-US" dirty="0">
              <a:solidFill>
                <a:schemeClr val="bg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endParaRPr kumimoji="1" lang="zh-CN" altLang="en-US" sz="3600" i="1" dirty="0">
              <a:solidFill>
                <a:schemeClr val="accent1"/>
              </a:solidFill>
              <a:sym typeface="+mn-ea"/>
            </a:endParaRPr>
          </a:p>
        </p:txBody>
      </p:sp>
      <p:pic>
        <p:nvPicPr>
          <p:cNvPr id="4" name="图片占位符 6"/>
          <p:cNvPicPr>
            <a:picLocks noGrp="1" noChangeAspect="1"/>
          </p:cNvPicPr>
          <p:nvPr/>
        </p:nvPicPr>
        <p:blipFill>
          <a:blip r:embed="rId1"/>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2"/>
          <a:stretch>
            <a:fillRect/>
          </a:stretch>
        </p:blipFill>
        <p:spPr>
          <a:xfrm>
            <a:off x="15530195" y="8075930"/>
            <a:ext cx="7153275" cy="56267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endParaRPr kumimoji="1" lang="zh-CN" altLang="en-US"/>
          </a:p>
        </p:txBody>
      </p:sp>
      <p:pic>
        <p:nvPicPr>
          <p:cNvPr id="4" name="图片占位符 6"/>
          <p:cNvPicPr>
            <a:picLocks noGrp="1" noChangeAspect="1"/>
          </p:cNvPicPr>
          <p:nvPr/>
        </p:nvPicPr>
        <p:blipFill>
          <a:blip r:embed="rId1"/>
          <a:srcRect t="-23487" b="-23487"/>
          <a:stretch>
            <a:fillRect/>
          </a:stretch>
        </p:blipFill>
        <p:spPr>
          <a:xfrm>
            <a:off x="2547655" y="2196147"/>
            <a:ext cx="9643745" cy="9323705"/>
          </a:xfrm>
          <a:prstGeom prst="rect">
            <a:avLst/>
          </a:prstGeom>
          <a:noFill/>
          <a:ln w="9525">
            <a:noFill/>
          </a:ln>
        </p:spPr>
      </p:pic>
      <p:pic>
        <p:nvPicPr>
          <p:cNvPr id="5" name="图片 4"/>
          <p:cNvPicPr>
            <a:picLocks noChangeAspect="1"/>
          </p:cNvPicPr>
          <p:nvPr/>
        </p:nvPicPr>
        <p:blipFill>
          <a:blip r:embed="rId2"/>
          <a:stretch>
            <a:fillRect/>
          </a:stretch>
        </p:blipFill>
        <p:spPr>
          <a:xfrm>
            <a:off x="13684118" y="3735978"/>
            <a:ext cx="7954323" cy="6256836"/>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endParaRPr kumimoji="1" lang="zh-CN" altLang="en-US"/>
          </a:p>
        </p:txBody>
      </p:sp>
      <p:sp>
        <p:nvSpPr>
          <p:cNvPr id="7" name="文本占位符 6"/>
          <p:cNvSpPr>
            <a:spLocks noGrp="1"/>
          </p:cNvSpPr>
          <p:nvPr>
            <p:ph type="body" sz="quarter" idx="11"/>
          </p:nvPr>
        </p:nvSpPr>
        <p:spPr>
          <a:xfrm>
            <a:off x="2462530" y="2731770"/>
            <a:ext cx="20136213" cy="10222230"/>
          </a:xfrm>
        </p:spPr>
        <p:txBody>
          <a:bodyPr anchor="t" anchorCtr="0">
            <a:noAutofit/>
          </a:bodyPr>
          <a:lstStyle/>
          <a:p>
            <a:pPr>
              <a:lnSpc>
                <a:spcPct val="120000"/>
              </a:lnSpc>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endParaRPr kumimoji="1" lang="zh-CN" altLang="en-US" dirty="0">
              <a:solidFill>
                <a:schemeClr val="bg1"/>
              </a:solidFill>
              <a:sym typeface="+mn-ea"/>
            </a:endParaRPr>
          </a:p>
          <a:p>
            <a:pPr marL="571500" indent="-571500">
              <a:lnSpc>
                <a:spcPct val="120000"/>
              </a:lnSpc>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endParaRPr kumimoji="1" lang="zh-CN" altLang="en-US" sz="3600" i="1" dirty="0">
              <a:solidFill>
                <a:schemeClr val="accent1"/>
              </a:solidFill>
              <a:sym typeface="+mn-ea"/>
            </a:endParaRPr>
          </a:p>
          <a:p>
            <a:pPr marL="571500" indent="-571500">
              <a:lnSpc>
                <a:spcPct val="120000"/>
              </a:lnSpc>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endParaRPr kumimoji="1" lang="zh-CN" altLang="en-US" sz="3600" i="1" dirty="0">
              <a:solidFill>
                <a:schemeClr val="accent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endParaRPr kumimoji="1" lang="zh-CN" altLang="en-US"/>
          </a:p>
        </p:txBody>
      </p:sp>
      <p:sp>
        <p:nvSpPr>
          <p:cNvPr id="7" name="文本占位符 6"/>
          <p:cNvSpPr>
            <a:spLocks noGrp="1"/>
          </p:cNvSpPr>
          <p:nvPr>
            <p:ph type="body" sz="quarter" idx="11"/>
          </p:nvPr>
        </p:nvSpPr>
        <p:spPr>
          <a:xfrm>
            <a:off x="2462530" y="2731770"/>
            <a:ext cx="10537190" cy="10222230"/>
          </a:xfrm>
        </p:spPr>
        <p:txBody>
          <a:bodyPr anchor="t" anchorCtr="0">
            <a:noAutofit/>
          </a:bodyPr>
          <a:lstStyle/>
          <a:p>
            <a:pPr>
              <a:buFont typeface="Arial" panose="020B0604020202090204" pitchFamily="34" charset="0"/>
            </a:pPr>
            <a:r>
              <a:rPr lang="zh-CN" altLang="en-US" dirty="0">
                <a:sym typeface="+mn-ea"/>
              </a:rPr>
              <a:t>传统实现组件的方式是通过库</a:t>
            </a:r>
            <a:r>
              <a:rPr lang="en-US" altLang="zh-CN" dirty="0">
                <a:sym typeface="+mn-ea"/>
              </a:rPr>
              <a:t>(</a:t>
            </a:r>
            <a:r>
              <a:rPr lang="zh-CN" altLang="en-US" dirty="0">
                <a:sym typeface="+mn-ea"/>
              </a:rPr>
              <a:t>library</a:t>
            </a:r>
            <a:r>
              <a:rPr lang="en-US" altLang="zh-CN" dirty="0">
                <a:sym typeface="+mn-ea"/>
              </a:rPr>
              <a:t>)</a:t>
            </a:r>
            <a:r>
              <a:rPr lang="zh-CN" altLang="en-US" dirty="0">
                <a:sym typeface="+mn-ea"/>
              </a:rPr>
              <a:t>，库是和应用一起运行在进程中，库的局部变化意味着整个应用的重新部署。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endParaRPr lang="zh-CN" altLang="en-US" dirty="0">
              <a:sym typeface="+mn-ea"/>
            </a:endParaRP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：一个微服务的基础库（框架）</a:t>
            </a:r>
            <a:endParaRPr lang="zh-CN" altLang="en-US" sz="3600" i="1" dirty="0">
              <a:solidFill>
                <a:schemeClr val="accent1"/>
              </a:solidFill>
              <a:sym typeface="+mn-ea"/>
            </a:endParaRP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endParaRPr lang="zh-CN" altLang="en-US" sz="3600" i="1" dirty="0">
              <a:solidFill>
                <a:schemeClr val="accent1"/>
              </a:solidFill>
              <a:sym typeface="+mn-ea"/>
            </a:endParaRPr>
          </a:p>
          <a:p>
            <a:pPr marL="571500" indent="-571500">
              <a:buFont typeface="Arial" panose="020B0604020202090204" pitchFamily="34" charset="0"/>
              <a:buChar char="•"/>
            </a:pPr>
            <a:r>
              <a:rPr lang="en-US" altLang="zh-CN" sz="3600" i="1" dirty="0">
                <a:solidFill>
                  <a:schemeClr val="accent1"/>
                </a:solidFill>
                <a:sym typeface="+mn-ea"/>
              </a:rPr>
              <a:t>rpc +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a:solidFill>
                  <a:schemeClr val="accent2"/>
                </a:solidFill>
                <a:sym typeface="+mn-ea"/>
              </a:rPr>
              <a:t>(usecase)</a:t>
            </a:r>
            <a:r>
              <a:rPr kumimoji="1" lang="zh-CN" altLang="en-US" sz="3200" i="1" dirty="0">
                <a:solidFill>
                  <a:schemeClr val="accent2"/>
                </a:solidFill>
                <a:sym typeface="+mn-ea"/>
              </a:rPr>
              <a:t>。</a:t>
            </a:r>
            <a:endParaRPr kumimoji="1" lang="zh-CN" altLang="en-US" sz="3200" i="1" dirty="0">
              <a:solidFill>
                <a:schemeClr val="accent2"/>
              </a:solidFill>
              <a:sym typeface="+mn-ea"/>
            </a:endParaRPr>
          </a:p>
        </p:txBody>
      </p:sp>
      <p:pic>
        <p:nvPicPr>
          <p:cNvPr id="5" name="图片 4"/>
          <p:cNvPicPr>
            <a:picLocks noChangeAspect="1"/>
          </p:cNvPicPr>
          <p:nvPr/>
        </p:nvPicPr>
        <p:blipFill>
          <a:blip r:embed="rId1"/>
          <a:stretch>
            <a:fillRect/>
          </a:stretch>
        </p:blipFill>
        <p:spPr>
          <a:xfrm>
            <a:off x="12999720" y="2467610"/>
            <a:ext cx="11260455" cy="6889115"/>
          </a:xfrm>
          <a:prstGeom prst="rect">
            <a:avLst/>
          </a:prstGeom>
        </p:spPr>
      </p:pic>
      <p:pic>
        <p:nvPicPr>
          <p:cNvPr id="8" name="图片 7"/>
          <p:cNvPicPr>
            <a:picLocks noChangeAspect="1"/>
          </p:cNvPicPr>
          <p:nvPr/>
        </p:nvPicPr>
        <p:blipFill>
          <a:blip r:embed="rId2"/>
          <a:stretch>
            <a:fillRect/>
          </a:stretch>
        </p:blipFill>
        <p:spPr>
          <a:xfrm>
            <a:off x="13852525" y="9519920"/>
            <a:ext cx="9554845" cy="40043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endParaRPr kumimoji="1" lang="zh-CN" altLang="en-US"/>
          </a:p>
        </p:txBody>
      </p:sp>
      <p:pic>
        <p:nvPicPr>
          <p:cNvPr id="5" name="图片 4"/>
          <p:cNvPicPr>
            <a:picLocks noChangeAspect="1"/>
          </p:cNvPicPr>
          <p:nvPr/>
        </p:nvPicPr>
        <p:blipFill>
          <a:blip r:embed="rId1"/>
          <a:stretch>
            <a:fillRect/>
          </a:stretch>
        </p:blipFill>
        <p:spPr>
          <a:xfrm>
            <a:off x="2262051" y="2937873"/>
            <a:ext cx="11256671" cy="6886800"/>
          </a:xfrm>
          <a:prstGeom prst="rect">
            <a:avLst/>
          </a:prstGeom>
        </p:spPr>
      </p:pic>
      <p:pic>
        <p:nvPicPr>
          <p:cNvPr id="8" name="图片 7"/>
          <p:cNvPicPr>
            <a:picLocks noChangeAspect="1"/>
          </p:cNvPicPr>
          <p:nvPr/>
        </p:nvPicPr>
        <p:blipFill>
          <a:blip r:embed="rId2"/>
          <a:stretch>
            <a:fillRect/>
          </a:stretch>
        </p:blipFill>
        <p:spPr>
          <a:xfrm>
            <a:off x="13906660" y="4345428"/>
            <a:ext cx="9579088" cy="401447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endParaRPr kumimoji="1" lang="zh-CN" altLang="en-US"/>
          </a:p>
        </p:txBody>
      </p:sp>
      <p:sp>
        <p:nvSpPr>
          <p:cNvPr id="7" name="文本占位符 6"/>
          <p:cNvSpPr>
            <a:spLocks noGrp="1"/>
          </p:cNvSpPr>
          <p:nvPr>
            <p:ph type="body" sz="quarter" idx="11"/>
          </p:nvPr>
        </p:nvSpPr>
        <p:spPr>
          <a:xfrm>
            <a:off x="2462529" y="2731770"/>
            <a:ext cx="19247939" cy="10222230"/>
          </a:xfrm>
        </p:spPr>
        <p:txBody>
          <a:bodyPr anchor="t" anchorCtr="0">
            <a:noAutofit/>
          </a:bodyPr>
          <a:lstStyle/>
          <a:p>
            <a:pPr>
              <a:lnSpc>
                <a:spcPct val="120000"/>
              </a:lnSpc>
              <a:buFont typeface="Arial" panose="020B0604020202090204" pitchFamily="34" charset="0"/>
            </a:pPr>
            <a:r>
              <a:rPr lang="zh-CN" altLang="en-US" dirty="0">
                <a:sym typeface="+mn-ea"/>
              </a:rPr>
              <a:t>传统实现组件的方式是通过库</a:t>
            </a:r>
            <a:r>
              <a:rPr lang="en-US" altLang="zh-CN" dirty="0">
                <a:sym typeface="+mn-ea"/>
              </a:rPr>
              <a:t>(</a:t>
            </a:r>
            <a:r>
              <a:rPr lang="zh-CN" altLang="en-US" dirty="0">
                <a:sym typeface="+mn-ea"/>
              </a:rPr>
              <a:t>library</a:t>
            </a:r>
            <a:r>
              <a:rPr lang="en-US" altLang="zh-CN" dirty="0">
                <a:sym typeface="+mn-ea"/>
              </a:rPr>
              <a:t>)</a:t>
            </a:r>
            <a:r>
              <a:rPr lang="zh-CN" altLang="en-US" dirty="0">
                <a:sym typeface="+mn-ea"/>
              </a:rPr>
              <a:t>，库是和应用一起运行在进程中，库的局部变化意味着整个应用的重新部署。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endParaRPr lang="zh-CN" altLang="en-US" dirty="0">
              <a:sym typeface="+mn-ea"/>
            </a:endParaRP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：一个微服务的基础库（框架）</a:t>
            </a:r>
            <a:endParaRPr lang="zh-CN" altLang="en-US" sz="3600" i="1" dirty="0">
              <a:solidFill>
                <a:schemeClr val="accent1"/>
              </a:solidFill>
              <a:sym typeface="+mn-ea"/>
            </a:endParaRP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endParaRPr lang="zh-CN" altLang="en-US" sz="3600" i="1" dirty="0">
              <a:solidFill>
                <a:schemeClr val="accent1"/>
              </a:solidFill>
              <a:sym typeface="+mn-ea"/>
            </a:endParaRPr>
          </a:p>
          <a:p>
            <a:pPr marL="571500" indent="-571500">
              <a:buFont typeface="Arial" panose="020B0604020202090204" pitchFamily="34" charset="0"/>
              <a:buChar char="•"/>
            </a:pPr>
            <a:r>
              <a:rPr lang="en-US" altLang="zh-CN" sz="3600" i="1" dirty="0">
                <a:solidFill>
                  <a:schemeClr val="accent1"/>
                </a:solidFill>
                <a:sym typeface="+mn-ea"/>
              </a:rPr>
              <a:t>rpc +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a:solidFill>
                  <a:schemeClr val="accent2"/>
                </a:solidFill>
                <a:sym typeface="+mn-ea"/>
              </a:rPr>
              <a:t>(usecase)</a:t>
            </a:r>
            <a:r>
              <a:rPr kumimoji="1" lang="zh-CN" altLang="en-US" sz="3200" i="1" dirty="0">
                <a:solidFill>
                  <a:schemeClr val="accent2"/>
                </a:solidFill>
                <a:sym typeface="+mn-ea"/>
              </a:rPr>
              <a:t>。</a:t>
            </a:r>
            <a:endParaRPr kumimoji="1" lang="zh-CN" altLang="en-US" sz="3200" i="1" dirty="0">
              <a:solidFill>
                <a:schemeClr val="accent2"/>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不反应真实的业务。所以按微服务架构理念来划分服务时，是不应该存在数据访问服务这样一个服务的。</a:t>
            </a:r>
            <a:endParaRPr dirty="0">
              <a:sym typeface="+mn-ea"/>
            </a:endParaRPr>
          </a:p>
          <a:p>
            <a:pPr>
              <a:buFont typeface="Arial" panose="020B0604020202090204" pitchFamily="34" charset="0"/>
            </a:pPr>
            <a:r>
              <a:rPr sz="3600" i="1" dirty="0">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endParaRPr sz="3600" i="1" dirty="0">
              <a:solidFill>
                <a:schemeClr val="accent1"/>
              </a:solidFill>
              <a:sym typeface="+mn-ea"/>
            </a:endParaRP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en-US" altLang="zh-CN"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 </a:t>
            </a:r>
            <a:r>
              <a:rPr lang="en-US" altLang="zh-CN" sz="3600" i="1" dirty="0">
                <a:solidFill>
                  <a:schemeClr val="accent2"/>
                </a:solidFill>
                <a:sym typeface="+mn-ea"/>
              </a:rPr>
              <a:t>=</a:t>
            </a:r>
            <a:r>
              <a:rPr lang="zh-CN" altLang="en-US" sz="3600" i="1" dirty="0">
                <a:solidFill>
                  <a:schemeClr val="accent2"/>
                </a:solidFill>
                <a:sym typeface="+mn-ea"/>
              </a:rPr>
              <a:t>》 </a:t>
            </a:r>
            <a:r>
              <a:rPr lang="zh-CN" sz="3600" i="1" dirty="0">
                <a:solidFill>
                  <a:schemeClr val="accent2"/>
                </a:solidFill>
                <a:sym typeface="+mn-ea"/>
              </a:rPr>
              <a:t>网关接入 </a:t>
            </a:r>
            <a:r>
              <a:rPr lang="en-US" altLang="zh-CN" sz="3600" i="1" dirty="0">
                <a:solidFill>
                  <a:schemeClr val="accent2"/>
                </a:solidFill>
                <a:sym typeface="+mn-ea"/>
              </a:rPr>
              <a:t>=</a:t>
            </a:r>
            <a:r>
              <a:rPr lang="zh-CN" altLang="en-US" sz="3600" i="1" dirty="0">
                <a:solidFill>
                  <a:schemeClr val="accent2"/>
                </a:solidFill>
                <a:sym typeface="+mn-ea"/>
              </a:rPr>
              <a:t>》业务服务 </a:t>
            </a:r>
            <a:r>
              <a:rPr lang="en-US" altLang="zh-CN" sz="3600" i="1" dirty="0">
                <a:solidFill>
                  <a:schemeClr val="accent2"/>
                </a:solidFill>
                <a:sym typeface="+mn-ea"/>
              </a:rPr>
              <a:t>=</a:t>
            </a:r>
            <a:r>
              <a:rPr lang="zh-CN" altLang="en-US" sz="3600" i="1" dirty="0">
                <a:solidFill>
                  <a:schemeClr val="accent2"/>
                </a:solidFill>
                <a:sym typeface="+mn-ea"/>
              </a:rPr>
              <a:t>》平台服务 </a:t>
            </a:r>
            <a:r>
              <a:rPr lang="en-US" altLang="zh-CN" sz="3600" i="1" dirty="0">
                <a:solidFill>
                  <a:schemeClr val="accent2"/>
                </a:solidFill>
                <a:sym typeface="+mn-ea"/>
              </a:rPr>
              <a:t>=</a:t>
            </a:r>
            <a:r>
              <a:rPr lang="zh-CN" altLang="en-US" sz="3600" i="1" dirty="0">
                <a:solidFill>
                  <a:schemeClr val="accent2"/>
                </a:solidFill>
                <a:sym typeface="+mn-ea"/>
              </a:rPr>
              <a:t>》基础设施</a:t>
            </a:r>
            <a:r>
              <a:rPr lang="en-US" altLang="zh-CN" sz="3600" i="1" dirty="0">
                <a:solidFill>
                  <a:schemeClr val="accent2"/>
                </a:solidFill>
                <a:sym typeface="+mn-ea"/>
              </a:rPr>
              <a:t>(PaaS/Saas)</a:t>
            </a:r>
            <a:endParaRPr dirty="0">
              <a:sym typeface="+mn-ea"/>
            </a:endParaRPr>
          </a:p>
          <a:p>
            <a:pPr>
              <a:buFont typeface="Arial" panose="020B0604020202090204" pitchFamily="34" charset="0"/>
            </a:pPr>
            <a:r>
              <a:rPr sz="3600" i="1" dirty="0">
                <a:solidFill>
                  <a:schemeClr val="accent2"/>
                </a:solidFill>
                <a:sym typeface="+mn-ea"/>
              </a:rPr>
              <a:t>开发团队对软件在生产环境的运行负全部责任</a:t>
            </a:r>
            <a:r>
              <a:rPr lang="zh-CN" sz="3600" i="1" dirty="0">
                <a:solidFill>
                  <a:schemeClr val="accent2"/>
                </a:solidFill>
                <a:sym typeface="+mn-ea"/>
              </a:rPr>
              <a:t>！</a:t>
            </a:r>
            <a:endParaRPr 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5084425" y="1501140"/>
            <a:ext cx="7018020" cy="5803265"/>
          </a:xfrm>
          <a:prstGeom prst="rect">
            <a:avLst/>
          </a:prstGeom>
        </p:spPr>
      </p:pic>
      <p:pic>
        <p:nvPicPr>
          <p:cNvPr id="3" name="图片 2"/>
          <p:cNvPicPr>
            <a:picLocks noChangeAspect="1"/>
          </p:cNvPicPr>
          <p:nvPr/>
        </p:nvPicPr>
        <p:blipFill>
          <a:blip r:embed="rId2"/>
          <a:stretch>
            <a:fillRect/>
          </a:stretch>
        </p:blipFill>
        <p:spPr>
          <a:xfrm>
            <a:off x="13409295" y="7574915"/>
            <a:ext cx="10368280" cy="596074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29" y="2731770"/>
            <a:ext cx="18464167" cy="10222230"/>
          </a:xfrm>
        </p:spPr>
        <p:txBody>
          <a:bodyPr anchor="t" anchorCtr="0">
            <a:noAutofit/>
          </a:bodyPr>
          <a:lstStyle/>
          <a:p>
            <a:pPr>
              <a:lnSpc>
                <a:spcPct val="120000"/>
              </a:lnSpc>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不反应真实的业务。所以按微服务架构理念来划分服务时，是不应该存在数据访问服务这样一个服务的。</a:t>
            </a:r>
            <a:endParaRPr dirty="0">
              <a:sym typeface="+mn-ea"/>
            </a:endParaRPr>
          </a:p>
          <a:p>
            <a:pPr>
              <a:lnSpc>
                <a:spcPct val="120000"/>
              </a:lnSpc>
              <a:buFont typeface="Arial" panose="020B0604020202090204" pitchFamily="34" charset="0"/>
            </a:pPr>
            <a:r>
              <a:rPr sz="3600" i="1" dirty="0">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endParaRPr sz="3600" i="1" dirty="0">
              <a:solidFill>
                <a:schemeClr val="accent1"/>
              </a:solidFill>
              <a:sym typeface="+mn-ea"/>
            </a:endParaRP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en-US" altLang="zh-CN"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 </a:t>
            </a:r>
            <a:r>
              <a:rPr lang="en-US" altLang="zh-CN" sz="3600" i="1" dirty="0">
                <a:solidFill>
                  <a:schemeClr val="accent2"/>
                </a:solidFill>
                <a:sym typeface="+mn-ea"/>
              </a:rPr>
              <a:t>=</a:t>
            </a:r>
            <a:r>
              <a:rPr lang="zh-CN" altLang="en-US" sz="3600" i="1" dirty="0">
                <a:solidFill>
                  <a:schemeClr val="accent2"/>
                </a:solidFill>
                <a:sym typeface="+mn-ea"/>
              </a:rPr>
              <a:t>》 </a:t>
            </a:r>
            <a:r>
              <a:rPr lang="zh-CN" sz="3600" i="1" dirty="0">
                <a:solidFill>
                  <a:schemeClr val="accent2"/>
                </a:solidFill>
                <a:sym typeface="+mn-ea"/>
              </a:rPr>
              <a:t>网关接入 </a:t>
            </a:r>
            <a:r>
              <a:rPr lang="en-US" altLang="zh-CN" sz="3600" i="1" dirty="0">
                <a:solidFill>
                  <a:schemeClr val="accent2"/>
                </a:solidFill>
                <a:sym typeface="+mn-ea"/>
              </a:rPr>
              <a:t>=</a:t>
            </a:r>
            <a:r>
              <a:rPr lang="zh-CN" altLang="en-US" sz="3600" i="1" dirty="0">
                <a:solidFill>
                  <a:schemeClr val="accent2"/>
                </a:solidFill>
                <a:sym typeface="+mn-ea"/>
              </a:rPr>
              <a:t>》业务服务 </a:t>
            </a:r>
            <a:r>
              <a:rPr lang="en-US" altLang="zh-CN" sz="3600" i="1" dirty="0">
                <a:solidFill>
                  <a:schemeClr val="accent2"/>
                </a:solidFill>
                <a:sym typeface="+mn-ea"/>
              </a:rPr>
              <a:t>=</a:t>
            </a:r>
            <a:r>
              <a:rPr lang="zh-CN" altLang="en-US" sz="3600" i="1" dirty="0">
                <a:solidFill>
                  <a:schemeClr val="accent2"/>
                </a:solidFill>
                <a:sym typeface="+mn-ea"/>
              </a:rPr>
              <a:t>》平台服务 </a:t>
            </a:r>
            <a:r>
              <a:rPr lang="en-US" altLang="zh-CN" sz="3600" i="1" dirty="0">
                <a:solidFill>
                  <a:schemeClr val="accent2"/>
                </a:solidFill>
                <a:sym typeface="+mn-ea"/>
              </a:rPr>
              <a:t>=</a:t>
            </a:r>
            <a:r>
              <a:rPr lang="zh-CN" altLang="en-US" sz="3600" i="1" dirty="0">
                <a:solidFill>
                  <a:schemeClr val="accent2"/>
                </a:solidFill>
                <a:sym typeface="+mn-ea"/>
              </a:rPr>
              <a:t>》基础设施</a:t>
            </a:r>
            <a:r>
              <a:rPr lang="en-US" altLang="zh-CN" sz="3600" i="1" dirty="0">
                <a:solidFill>
                  <a:schemeClr val="accent2"/>
                </a:solidFill>
                <a:sym typeface="+mn-ea"/>
              </a:rPr>
              <a:t>(PaaS/Saas)</a:t>
            </a:r>
            <a:endParaRPr dirty="0">
              <a:sym typeface="+mn-ea"/>
            </a:endParaRPr>
          </a:p>
          <a:p>
            <a:pPr>
              <a:buFont typeface="Arial" panose="020B0604020202090204" pitchFamily="34" charset="0"/>
            </a:pPr>
            <a:r>
              <a:rPr sz="3600" i="1" dirty="0">
                <a:solidFill>
                  <a:schemeClr val="accent2"/>
                </a:solidFill>
                <a:sym typeface="+mn-ea"/>
              </a:rPr>
              <a:t>开发团队对软件在生产环境的运行负全部责任</a:t>
            </a:r>
            <a:r>
              <a:rPr lang="zh-CN" sz="3600" i="1" dirty="0">
                <a:solidFill>
                  <a:schemeClr val="accent2"/>
                </a:solidFill>
                <a:sym typeface="+mn-ea"/>
              </a:rPr>
              <a:t>！</a:t>
            </a:r>
            <a:endParaRPr lang="zh-CN" sz="3600" i="1" dirty="0">
              <a:solidFill>
                <a:schemeClr val="accent2"/>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endParaRPr lang="zh-CN" altLang="en-US">
              <a:sym typeface="+mn-ea"/>
            </a:endParaRPr>
          </a:p>
        </p:txBody>
      </p:sp>
      <p:sp>
        <p:nvSpPr>
          <p:cNvPr id="7" name="文本占位符 6"/>
          <p:cNvSpPr>
            <a:spLocks noGrp="1"/>
          </p:cNvSpPr>
          <p:nvPr>
            <p:ph type="body" sz="quarter" idx="11"/>
          </p:nvPr>
        </p:nvSpPr>
        <p:spPr>
          <a:xfrm>
            <a:off x="2462530" y="2731770"/>
            <a:ext cx="9491577" cy="10005030"/>
          </a:xfrm>
        </p:spPr>
        <p:txBody>
          <a:bodyPr anchor="t" anchorCtr="0">
            <a:noAutofit/>
          </a:bodyPr>
          <a:lstStyle/>
          <a:p>
            <a:pPr>
              <a:buFont typeface="Arial" panose="020B0604020202090204" pitchFamily="34" charset="0"/>
            </a:pPr>
            <a:r>
              <a:rPr dirty="0">
                <a:sym typeface="+mn-ea"/>
              </a:rPr>
              <a:t>每个服务面临的业务场景不同，可以针对性的选择合适的技术解决方案。但也需要避免过度多样化，结合团队实际情况来选择取舍，要是每个服务都用不同的语言的技术栈来实现，想想维护成本真够高的。</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数据去中心化</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治理去中心化</a:t>
            </a:r>
            <a:endParaRPr lang="zh-CN" sz="3600" i="1" dirty="0">
              <a:solidFill>
                <a:schemeClr val="accent1"/>
              </a:solidFill>
              <a:sym typeface="+mn-ea"/>
            </a:endParaRPr>
          </a:p>
          <a:p>
            <a:pPr marL="571500" indent="-571500">
              <a:buFont typeface="Arial" panose="020B0604020202090204" pitchFamily="34" charset="0"/>
              <a:buChar char="•"/>
            </a:pPr>
            <a:r>
              <a:rPr lang="zh-CN" i="1" dirty="0">
                <a:solidFill>
                  <a:schemeClr val="accent1"/>
                </a:solidFill>
                <a:sym typeface="+mn-ea"/>
              </a:rPr>
              <a:t>技术去中心化</a:t>
            </a:r>
            <a:endParaRPr dirty="0">
              <a:sym typeface="+mn-ea"/>
            </a:endParaRPr>
          </a:p>
          <a:p>
            <a:pPr>
              <a:buFont typeface="Arial" panose="020B0604020202090204" pitchFamily="34" charset="0"/>
            </a:pPr>
            <a:endParaRPr sz="3600" i="1" dirty="0">
              <a:solidFill>
                <a:schemeClr val="accent2"/>
              </a:solidFill>
              <a:sym typeface="+mn-ea"/>
            </a:endParaRPr>
          </a:p>
          <a:p>
            <a:pPr>
              <a:buFont typeface="Arial" panose="020B0604020202090204" pitchFamily="34" charset="0"/>
            </a:pPr>
            <a:r>
              <a:rPr sz="3600" i="1" dirty="0">
                <a:solidFill>
                  <a:schemeClr val="accent2"/>
                </a:solidFill>
                <a:sym typeface="+mn-ea"/>
              </a:rPr>
              <a:t>每个服务独享自身的数据存储设施</a:t>
            </a:r>
            <a:r>
              <a:rPr lang="en-US" sz="3600" i="1" dirty="0">
                <a:solidFill>
                  <a:schemeClr val="accent2"/>
                </a:solidFill>
                <a:sym typeface="+mn-ea"/>
              </a:rPr>
              <a:t>(</a:t>
            </a:r>
            <a:r>
              <a:rPr sz="3600" i="1" dirty="0">
                <a:solidFill>
                  <a:schemeClr val="accent2"/>
                </a:solidFill>
                <a:sym typeface="+mn-ea"/>
              </a:rPr>
              <a:t>缓存，数据库等</a:t>
            </a:r>
            <a:r>
              <a:rPr lang="en-US" sz="3600" i="1" dirty="0">
                <a:solidFill>
                  <a:schemeClr val="accent2"/>
                </a:solidFill>
                <a:sym typeface="+mn-ea"/>
              </a:rPr>
              <a:t>)</a:t>
            </a:r>
            <a:r>
              <a:rPr sz="3600" i="1" dirty="0">
                <a:solidFill>
                  <a:schemeClr val="accent2"/>
                </a:solidFill>
                <a:sym typeface="+mn-ea"/>
              </a:rPr>
              <a:t>，不像传统应用共享一个缓存和数据库，这样有利于服务的独立性，隔离相关干扰。</a:t>
            </a:r>
            <a:endParaRPr sz="3600" i="1" dirty="0">
              <a:solidFill>
                <a:schemeClr val="accent2"/>
              </a:solidFill>
              <a:sym typeface="+mn-ea"/>
            </a:endParaRPr>
          </a:p>
        </p:txBody>
      </p:sp>
      <p:pic>
        <p:nvPicPr>
          <p:cNvPr id="4" name="图片 3"/>
          <p:cNvPicPr>
            <a:picLocks noChangeAspect="1"/>
          </p:cNvPicPr>
          <p:nvPr/>
        </p:nvPicPr>
        <p:blipFill>
          <a:blip r:embed="rId1"/>
          <a:stretch>
            <a:fillRect/>
          </a:stretch>
        </p:blipFill>
        <p:spPr>
          <a:xfrm>
            <a:off x="12191400" y="3311631"/>
            <a:ext cx="11910775" cy="697731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rgbClr val="17B2E9"/>
                </a:solidFill>
              </a:rPr>
              <a:t>微服务概览</a:t>
            </a:r>
            <a:endParaRPr kumimoji="1" lang="zh-CN" altLang="en-US">
              <a:solidFill>
                <a:srgbClr val="17B2E9"/>
              </a:solidFill>
            </a:endParaRP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t>gRPC &amp; </a:t>
            </a:r>
            <a:r>
              <a:rPr kumimoji="1" lang="zh-CN" altLang="en-US"/>
              <a:t>服务发现</a:t>
            </a:r>
            <a:endParaRPr kumimoji="1" lang="zh-CN" altLang="en-US"/>
          </a:p>
          <a:p>
            <a:pPr marL="571500" indent="-571500">
              <a:buFont typeface="Arial" panose="020B0604020202090204" pitchFamily="34" charset="0"/>
              <a:buChar char="•"/>
            </a:pPr>
            <a:r>
              <a:rPr kumimoji="1" lang="zh-CN" altLang="en-US"/>
              <a:t>多集群 </a:t>
            </a:r>
            <a:r>
              <a:rPr kumimoji="1" lang="en-US" altLang="zh-CN"/>
              <a:t>&amp; </a:t>
            </a:r>
            <a:r>
              <a:rPr kumimoji="1" lang="zh-CN" altLang="en-US"/>
              <a:t>多租户</a:t>
            </a:r>
            <a:endParaRPr kumimoji="1" lang="zh-CN" altLang="en-US"/>
          </a:p>
          <a:p>
            <a:pPr marL="571500" indent="-571500">
              <a:buFont typeface="Arial" panose="020B0604020202090204" pitchFamily="34" charset="0"/>
              <a:buChar char="•"/>
            </a:pPr>
            <a:r>
              <a:rPr kumimoji="1" lang="en-US" altLang="zh-CN"/>
              <a:t>References</a:t>
            </a:r>
            <a:endParaRPr kumimoji="1"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endParaRPr lang="zh-CN" altLang="en-US">
              <a:sym typeface="+mn-ea"/>
            </a:endParaRPr>
          </a:p>
        </p:txBody>
      </p:sp>
      <p:sp>
        <p:nvSpPr>
          <p:cNvPr id="7" name="文本占位符 6"/>
          <p:cNvSpPr>
            <a:spLocks noGrp="1"/>
          </p:cNvSpPr>
          <p:nvPr>
            <p:ph type="body" sz="quarter" idx="11"/>
          </p:nvPr>
        </p:nvSpPr>
        <p:spPr>
          <a:xfrm>
            <a:off x="2462529" y="2731770"/>
            <a:ext cx="19247939" cy="10005030"/>
          </a:xfrm>
        </p:spPr>
        <p:txBody>
          <a:bodyPr anchor="t" anchorCtr="0">
            <a:noAutofit/>
          </a:bodyPr>
          <a:lstStyle/>
          <a:p>
            <a:pPr>
              <a:lnSpc>
                <a:spcPct val="120000"/>
              </a:lnSpc>
              <a:buFont typeface="Arial" panose="020B0604020202090204" pitchFamily="34" charset="0"/>
            </a:pPr>
            <a:r>
              <a:rPr dirty="0">
                <a:sym typeface="+mn-ea"/>
              </a:rPr>
              <a:t>每个服务面临的业务场景不同，可以针对性的选择合适的技术解决方案。但也需要避免过度多样化，结合团队实际情况来选择取舍，要是每个服务都用不同的语言的技术栈来实现，想想维护成本真够高的。</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数据去中心化</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治理去中心化</a:t>
            </a:r>
            <a:endParaRPr lang="zh-CN" sz="3600" i="1" dirty="0">
              <a:solidFill>
                <a:schemeClr val="accent1"/>
              </a:solidFill>
              <a:sym typeface="+mn-ea"/>
            </a:endParaRPr>
          </a:p>
          <a:p>
            <a:pPr marL="571500" indent="-571500">
              <a:buFont typeface="Arial" panose="020B0604020202090204" pitchFamily="34" charset="0"/>
              <a:buChar char="•"/>
            </a:pPr>
            <a:r>
              <a:rPr lang="zh-CN" i="1" dirty="0">
                <a:solidFill>
                  <a:schemeClr val="accent1"/>
                </a:solidFill>
                <a:sym typeface="+mn-ea"/>
              </a:rPr>
              <a:t>技术去中心化</a:t>
            </a:r>
            <a:endParaRPr dirty="0">
              <a:sym typeface="+mn-ea"/>
            </a:endParaRPr>
          </a:p>
          <a:p>
            <a:pPr>
              <a:buFont typeface="Arial" panose="020B0604020202090204" pitchFamily="34" charset="0"/>
            </a:pPr>
            <a:endParaRPr sz="3600" i="1" dirty="0">
              <a:solidFill>
                <a:schemeClr val="accent2"/>
              </a:solidFill>
              <a:sym typeface="+mn-ea"/>
            </a:endParaRPr>
          </a:p>
          <a:p>
            <a:pPr>
              <a:lnSpc>
                <a:spcPct val="120000"/>
              </a:lnSpc>
              <a:buFont typeface="Arial" panose="020B0604020202090204" pitchFamily="34" charset="0"/>
            </a:pPr>
            <a:r>
              <a:rPr sz="3600" i="1" dirty="0">
                <a:solidFill>
                  <a:schemeClr val="accent2"/>
                </a:solidFill>
                <a:sym typeface="+mn-ea"/>
              </a:rPr>
              <a:t>每个服务独享自身的数据存储设施</a:t>
            </a:r>
            <a:r>
              <a:rPr lang="en-US" sz="3600" i="1" dirty="0">
                <a:solidFill>
                  <a:schemeClr val="accent2"/>
                </a:solidFill>
                <a:sym typeface="+mn-ea"/>
              </a:rPr>
              <a:t>(</a:t>
            </a:r>
            <a:r>
              <a:rPr sz="3600" i="1" dirty="0">
                <a:solidFill>
                  <a:schemeClr val="accent2"/>
                </a:solidFill>
                <a:sym typeface="+mn-ea"/>
              </a:rPr>
              <a:t>缓存，数据库等</a:t>
            </a:r>
            <a:r>
              <a:rPr lang="en-US" sz="3600" i="1" dirty="0">
                <a:solidFill>
                  <a:schemeClr val="accent2"/>
                </a:solidFill>
                <a:sym typeface="+mn-ea"/>
              </a:rPr>
              <a:t>)</a:t>
            </a:r>
            <a:r>
              <a:rPr sz="3600" i="1" dirty="0">
                <a:solidFill>
                  <a:schemeClr val="accent2"/>
                </a:solidFill>
                <a:sym typeface="+mn-ea"/>
              </a:rPr>
              <a:t>，不像传统应用共享一个缓存和数据库，这样有利于服务的独立性，隔离相关干扰。</a:t>
            </a:r>
            <a:endParaRPr sz="3600" i="1" dirty="0">
              <a:solidFill>
                <a:schemeClr val="accent2"/>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endParaRPr lang="zh-CN" altLang="en-US">
              <a:sym typeface="+mn-ea"/>
            </a:endParaRP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endParaRPr dirty="0">
              <a:sym typeface="+mn-ea"/>
            </a:endParaRPr>
          </a:p>
          <a:p>
            <a:pPr marL="571500" indent="-571500">
              <a:lnSpc>
                <a:spcPct val="100000"/>
              </a:lnSpc>
              <a:buFont typeface="Arial" panose="020B0604020202090204" pitchFamily="34" charset="0"/>
              <a:buChar char="•"/>
            </a:pPr>
            <a:r>
              <a:rPr lang="en-US" sz="3600" i="1" dirty="0">
                <a:solidFill>
                  <a:schemeClr val="accent1"/>
                </a:solidFill>
                <a:sym typeface="+mn-ea"/>
              </a:rPr>
              <a:t>CICD</a:t>
            </a:r>
            <a:r>
              <a:rPr lang="zh-CN" altLang="en-US" sz="3600" i="1" dirty="0">
                <a:solidFill>
                  <a:schemeClr val="accent1"/>
                </a:solidFill>
                <a:sym typeface="+mn-ea"/>
              </a:rPr>
              <a:t>：</a:t>
            </a:r>
            <a:r>
              <a:rPr lang="en-US" altLang="zh-CN" sz="3600" i="1" dirty="0">
                <a:solidFill>
                  <a:schemeClr val="accent1"/>
                </a:solidFill>
                <a:sym typeface="+mn-ea"/>
              </a:rPr>
              <a:t>Gitlab + Gitlab Hooks + k8s</a:t>
            </a:r>
            <a:endParaRPr lang="en-US" altLang="zh-CN" sz="3600" i="1" dirty="0">
              <a:solidFill>
                <a:schemeClr val="accent1"/>
              </a:solidFill>
              <a:sym typeface="+mn-ea"/>
            </a:endParaRP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 自动化测试</a:t>
            </a:r>
            <a:endParaRPr lang="zh-CN" altLang="en-US" sz="3600" i="1" dirty="0">
              <a:solidFill>
                <a:schemeClr val="accent1"/>
              </a:solidFill>
              <a:sym typeface="+mn-ea"/>
            </a:endParaRPr>
          </a:p>
          <a:p>
            <a:pPr marL="571500" indent="-571500">
              <a:lnSpc>
                <a:spcPct val="100000"/>
              </a:lnSpc>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k8s，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Conrtol Panle</a:t>
            </a:r>
            <a:endParaRPr lang="en-US" altLang="zh-CN" sz="3600" i="1" dirty="0">
              <a:solidFill>
                <a:schemeClr val="accent1"/>
              </a:solidFill>
              <a:sym typeface="+mn-ea"/>
            </a:endParaRPr>
          </a:p>
        </p:txBody>
      </p:sp>
      <p:pic>
        <p:nvPicPr>
          <p:cNvPr id="11" name="Picture Placeholder 10"/>
          <p:cNvPicPr>
            <a:picLocks noGrp="1" noChangeAspect="1"/>
          </p:cNvPicPr>
          <p:nvPr>
            <p:ph type="pic" sz="quarter" idx="10"/>
          </p:nvPr>
        </p:nvPicPr>
        <p:blipFill rotWithShape="1">
          <a:blip r:embed="rId1"/>
          <a:srcRect t="9295" b="9295"/>
          <a:stretch>
            <a:fillRect/>
          </a:stretch>
        </p:blipFill>
        <p:spPr>
          <a:xfrm>
            <a:off x="3373120" y="7545070"/>
            <a:ext cx="18884265" cy="5929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endParaRPr lang="zh-CN" altLang="en-US">
              <a:sym typeface="+mn-ea"/>
            </a:endParaRPr>
          </a:p>
        </p:txBody>
      </p:sp>
      <p:sp>
        <p:nvSpPr>
          <p:cNvPr id="7" name="文本占位符 6"/>
          <p:cNvSpPr>
            <a:spLocks noGrp="1"/>
          </p:cNvSpPr>
          <p:nvPr>
            <p:ph type="body" sz="quarter" idx="11"/>
          </p:nvPr>
        </p:nvSpPr>
        <p:spPr>
          <a:xfrm>
            <a:off x="2495109" y="3202033"/>
            <a:ext cx="20706080" cy="6336030"/>
          </a:xfrm>
        </p:spPr>
        <p:txBody>
          <a:bodyPr anchor="t" anchorCtr="0">
            <a:noAutofit/>
          </a:bodyPr>
          <a:lstStyle/>
          <a:p>
            <a:pPr eaLnBrk="1" fontAlgn="t" hangingPunct="1">
              <a:lnSpc>
                <a:spcPct val="12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endParaRPr lang="en-US" dirty="0">
              <a:sym typeface="+mn-ea"/>
            </a:endParaRPr>
          </a:p>
          <a:p>
            <a:pPr eaLnBrk="1" fontAlgn="t" hangingPunct="1">
              <a:lnSpc>
                <a:spcPct val="120000"/>
              </a:lnSpc>
              <a:buFont typeface="Arial" panose="020B0604020202090204" pitchFamily="34" charset="0"/>
            </a:pPr>
            <a:endParaRPr dirty="0">
              <a:sym typeface="+mn-ea"/>
            </a:endParaRPr>
          </a:p>
          <a:p>
            <a:pPr marL="571500" indent="-571500">
              <a:lnSpc>
                <a:spcPct val="100000"/>
              </a:lnSpc>
              <a:buFont typeface="Arial" panose="020B0604020202090204" pitchFamily="34" charset="0"/>
              <a:buChar char="•"/>
            </a:pPr>
            <a:r>
              <a:rPr lang="en-US" sz="3600" i="1" dirty="0">
                <a:solidFill>
                  <a:schemeClr val="accent1"/>
                </a:solidFill>
                <a:sym typeface="+mn-ea"/>
              </a:rPr>
              <a:t>CICD</a:t>
            </a:r>
            <a:r>
              <a:rPr lang="zh-CN" altLang="en-US" sz="3600" i="1" dirty="0">
                <a:solidFill>
                  <a:schemeClr val="accent1"/>
                </a:solidFill>
                <a:sym typeface="+mn-ea"/>
              </a:rPr>
              <a:t>：</a:t>
            </a:r>
            <a:r>
              <a:rPr lang="en-US" altLang="zh-CN" sz="3600" i="1" dirty="0">
                <a:solidFill>
                  <a:schemeClr val="accent1"/>
                </a:solidFill>
                <a:sym typeface="+mn-ea"/>
              </a:rPr>
              <a:t>Gitlab + Gitlab Hooks + k8s</a:t>
            </a:r>
            <a:endParaRPr lang="en-US" altLang="zh-CN" sz="3600" i="1" dirty="0">
              <a:solidFill>
                <a:schemeClr val="accent1"/>
              </a:solidFill>
              <a:sym typeface="+mn-ea"/>
            </a:endParaRP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 自动化测试</a:t>
            </a:r>
            <a:endParaRPr lang="zh-CN" altLang="en-US" sz="3600" i="1" dirty="0">
              <a:solidFill>
                <a:schemeClr val="accent1"/>
              </a:solidFill>
              <a:sym typeface="+mn-ea"/>
            </a:endParaRPr>
          </a:p>
          <a:p>
            <a:pPr marL="571500" indent="-571500">
              <a:lnSpc>
                <a:spcPct val="100000"/>
              </a:lnSpc>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k8s，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Conrtol Panle</a:t>
            </a:r>
            <a:endParaRPr lang="en-US" altLang="zh-CN" sz="3600" i="1" dirty="0">
              <a:solidFill>
                <a:schemeClr val="accent1"/>
              </a:solidFill>
              <a:sym typeface="+mn-ea"/>
            </a:endParaRPr>
          </a:p>
        </p:txBody>
      </p:sp>
      <p:sp>
        <p:nvSpPr>
          <p:cNvPr id="3" name="灯片编号占位符 2"/>
          <p:cNvSpPr>
            <a:spLocks noGrp="1"/>
          </p:cNvSpPr>
          <p:nvPr>
            <p:ph type="sldNum" sz="quarter" idx="10"/>
          </p:nvPr>
        </p:nvSpPr>
        <p:spPr/>
        <p:txBody>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endParaRPr lang="zh-CN" altLang="en-US">
              <a:sym typeface="+mn-ea"/>
            </a:endParaRP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lnSpc>
                <a:spcPct val="120000"/>
              </a:lnSpc>
              <a:buFont typeface="Arial" panose="020B0604020202090204" pitchFamily="34" charset="0"/>
            </a:pPr>
            <a:r>
              <a:rPr dirty="0">
                <a:sym typeface="+mn-ea"/>
              </a:rPr>
              <a:t>著名的 Design For Failure 思想，微服务架构采用粗粒度的进程间通信，引入了额外的复杂性和需要处理的新问题，如网络延迟、消息格式、负载均衡和容错，忽略其中任何一点都属于对“分布式计算的误解”。</a:t>
            </a:r>
            <a:endParaRPr lang="en-US" dirty="0">
              <a:sym typeface="+mn-ea"/>
            </a:endParaRPr>
          </a:p>
          <a:p>
            <a:pPr>
              <a:lnSpc>
                <a:spcPct val="120000"/>
              </a:lnSpc>
              <a:buFont typeface="Arial" panose="020B0604020202090204" pitchFamily="34" charset="0"/>
            </a:pPr>
            <a:endParaRPr dirty="0">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隔离</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超时控制</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负载保护 </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限流</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降级</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重试</a:t>
            </a:r>
            <a:endParaRPr lang="zh-CN" sz="3600" i="1" dirty="0">
              <a:solidFill>
                <a:schemeClr val="accent1"/>
              </a:solidFill>
              <a:sym typeface="+mn-ea"/>
            </a:endParaRPr>
          </a:p>
          <a:p>
            <a:pPr marL="571500" indent="-571500">
              <a:lnSpc>
                <a:spcPct val="70000"/>
              </a:lnSpc>
              <a:buFont typeface="Arial" panose="020B0604020202090204" pitchFamily="34" charset="0"/>
              <a:buChar char="•"/>
            </a:pPr>
            <a:r>
              <a:rPr lang="zh-CN" sz="3600" i="1" dirty="0">
                <a:solidFill>
                  <a:schemeClr val="accent1"/>
                </a:solidFill>
                <a:sym typeface="+mn-ea"/>
              </a:rPr>
              <a:t>负载均衡</a:t>
            </a:r>
            <a:endParaRPr lang="zh-CN" sz="3600" i="1" dirty="0">
              <a:solidFill>
                <a:schemeClr val="accent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8" end="8"/>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endParaRPr lang="zh-CN" altLang="en-US">
              <a:sym typeface="+mn-ea"/>
            </a:endParaRPr>
          </a:p>
        </p:txBody>
      </p:sp>
      <p:sp>
        <p:nvSpPr>
          <p:cNvPr id="7" name="文本占位符 6"/>
          <p:cNvSpPr>
            <a:spLocks noGrp="1"/>
          </p:cNvSpPr>
          <p:nvPr>
            <p:ph type="body" sz="quarter" idx="11"/>
          </p:nvPr>
        </p:nvSpPr>
        <p:spPr>
          <a:xfrm>
            <a:off x="2504329" y="2991597"/>
            <a:ext cx="20347940" cy="10293985"/>
          </a:xfrm>
        </p:spPr>
        <p:txBody>
          <a:bodyPr anchor="t" anchorCtr="0">
            <a:noAutofit/>
          </a:bodyPr>
          <a:lstStyle/>
          <a:p>
            <a:pPr>
              <a:lnSpc>
                <a:spcPct val="120000"/>
              </a:lnSpc>
              <a:buFont typeface="Arial" panose="020B060402020209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a:t>
            </a:r>
            <a:r>
              <a:rPr lang="zh-CN" altLang="en-US" dirty="0">
                <a:solidFill>
                  <a:schemeClr val="bg1"/>
                </a:solidFill>
                <a:sym typeface="+mn-ea"/>
              </a:rPr>
              <a:t>（</a:t>
            </a:r>
            <a:r>
              <a:rPr lang="zh-CN" dirty="0">
                <a:solidFill>
                  <a:schemeClr val="bg1"/>
                </a:solidFill>
                <a:sym typeface="+mn-ea"/>
              </a:rPr>
              <a:t>接口</a:t>
            </a:r>
            <a:r>
              <a:rPr lang="zh-CN" altLang="en-US" dirty="0">
                <a:solidFill>
                  <a:schemeClr val="bg1"/>
                </a:solidFill>
                <a:sym typeface="+mn-ea"/>
              </a:rPr>
              <a:t>）</a:t>
            </a:r>
            <a:r>
              <a:rPr lang="zh-CN" dirty="0">
                <a:solidFill>
                  <a:schemeClr val="bg1"/>
                </a:solidFill>
                <a:sym typeface="+mn-ea"/>
              </a:rPr>
              <a:t>的兼容性。</a:t>
            </a:r>
            <a:endParaRPr lang="zh-CN" dirty="0">
              <a:solidFill>
                <a:schemeClr val="bg1"/>
              </a:solidFill>
              <a:sym typeface="+mn-ea"/>
            </a:endParaRPr>
          </a:p>
          <a:p>
            <a:pPr>
              <a:lnSpc>
                <a:spcPct val="120000"/>
              </a:lnSpc>
              <a:buFont typeface="Arial" panose="020B060402020209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endParaRPr lang="zh-CN" sz="3600" i="1" dirty="0">
              <a:solidFill>
                <a:schemeClr val="accent2"/>
              </a:solidFill>
              <a:latin typeface="Helvetica Oblique" charset="0"/>
              <a:cs typeface="Helvetica Oblique" charset="0"/>
              <a:sym typeface="+mn-ea"/>
            </a:endParaRPr>
          </a:p>
          <a:p>
            <a:pPr>
              <a:lnSpc>
                <a:spcPct val="120000"/>
              </a:lnSpc>
              <a:buFont typeface="Arial" panose="020B060402020209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endParaRPr lang="zh-CN" sz="3600" i="1" dirty="0">
              <a:solidFill>
                <a:schemeClr val="accent1"/>
              </a:solidFill>
              <a:latin typeface="Helvetica Oblique" charset="0"/>
              <a:cs typeface="Helvetica Oblique" charset="0"/>
              <a:sym typeface="+mn-e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accent1"/>
                </a:solidFill>
              </a:rPr>
              <a:t>微服务设计</a:t>
            </a:r>
            <a:endParaRPr kumimoji="1" lang="zh-CN" altLang="en-US"/>
          </a:p>
          <a:p>
            <a:pPr marL="571500" indent="-571500">
              <a:buFont typeface="Arial" panose="020B060402020209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sym typeface="+mn-ea"/>
            </a:endParaRPr>
          </a:p>
          <a:p>
            <a:pPr marL="571500" indent="-571500">
              <a:buFont typeface="Arial" panose="020B0604020202090204" pitchFamily="34" charset="0"/>
              <a:buChar char="•"/>
            </a:pPr>
            <a:r>
              <a:rPr kumimoji="1" lang="en-US" altLang="zh-CN">
                <a:sym typeface="+mn-ea"/>
              </a:rPr>
              <a:t>References</a:t>
            </a:r>
            <a:endParaRPr kumimoji="1" lang="en-US" altLang="zh-CN"/>
          </a:p>
          <a:p>
            <a:pPr marL="571500" indent="-571500">
              <a:buFont typeface="Arial" panose="020B0604020202090204" pitchFamily="34" charset="0"/>
              <a:buChar char="•"/>
            </a:pPr>
            <a:endParaRPr kumimoji="1" lang="zh-CN" alt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69"/>
            <a:ext cx="9696450" cy="10337460"/>
          </a:xfrm>
        </p:spPr>
        <p:txBody>
          <a:bodyPr anchor="t" anchorCtr="0">
            <a:noAutofit/>
          </a:bodyPr>
          <a:lstStyle/>
          <a:p>
            <a:pPr>
              <a:lnSpc>
                <a:spcPct val="10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endParaRPr lang="zh-CN" altLang="en-US" dirty="0">
              <a:solidFill>
                <a:schemeClr val="bg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a:t>
            </a:r>
            <a:r>
              <a:rPr lang="en-US" altLang="zh-CN" sz="3600" i="1" dirty="0">
                <a:solidFill>
                  <a:schemeClr val="accent1"/>
                </a:solidFill>
                <a:sym typeface="+mn-ea"/>
              </a:rPr>
              <a:t>“</a:t>
            </a:r>
            <a:r>
              <a:rPr lang="zh-CN" altLang="en-US" sz="3600" i="1" dirty="0">
                <a:solidFill>
                  <a:schemeClr val="accent1"/>
                </a:solidFill>
                <a:sym typeface="+mn-ea"/>
              </a:rPr>
              <a:t>端</a:t>
            </a:r>
            <a:r>
              <a:rPr lang="en-US" altLang="zh-CN" sz="3600" i="1" dirty="0">
                <a:solidFill>
                  <a:schemeClr val="accent1"/>
                </a:solidFill>
                <a:sym typeface="+mn-ea"/>
              </a:rPr>
              <a:t>”</a:t>
            </a:r>
            <a:r>
              <a:rPr lang="zh-CN" altLang="en-US" sz="3600" i="1" dirty="0">
                <a:solidFill>
                  <a:schemeClr val="accent1"/>
                </a:solidFill>
                <a:sym typeface="+mn-ea"/>
              </a:rPr>
              <a:t>的 </a:t>
            </a:r>
            <a:r>
              <a:rPr lang="en-US" altLang="zh-CN" sz="3600" i="1" dirty="0">
                <a:solidFill>
                  <a:schemeClr val="accent1"/>
                </a:solidFill>
                <a:sym typeface="+mn-ea"/>
              </a:rPr>
              <a:t>API</a:t>
            </a:r>
            <a:r>
              <a:rPr lang="zh-CN" altLang="en-US" sz="3600" i="1" dirty="0">
                <a:solidFill>
                  <a:schemeClr val="accent1"/>
                </a:solidFill>
                <a:sym typeface="+mn-ea"/>
              </a:rPr>
              <a:t> 适配，耦合到了内部服务。</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endParaRPr lang="zh-CN" altLang="en-US" sz="3600" i="1" dirty="0">
              <a:solidFill>
                <a:schemeClr val="accent1"/>
              </a:solidFill>
              <a:sym typeface="+mn-ea"/>
            </a:endParaRP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endParaRPr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503910" y="3542030"/>
            <a:ext cx="9696450" cy="8601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6" end="6"/>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29" y="2731769"/>
            <a:ext cx="19457871" cy="10337460"/>
          </a:xfrm>
        </p:spPr>
        <p:txBody>
          <a:bodyPr anchor="t" anchorCtr="0">
            <a:noAutofit/>
          </a:bodyPr>
          <a:lstStyle/>
          <a:p>
            <a:pPr>
              <a:lnSpc>
                <a:spcPct val="12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endParaRPr lang="en-US" altLang="zh-CN" dirty="0">
              <a:solidFill>
                <a:schemeClr val="bg1"/>
              </a:solidFill>
              <a:sym typeface="+mn-ea"/>
            </a:endParaRPr>
          </a:p>
          <a:p>
            <a:pPr>
              <a:lnSpc>
                <a:spcPct val="120000"/>
              </a:lnSpc>
              <a:buFont typeface="Arial" panose="020B0604020202090204" pitchFamily="34" charset="0"/>
            </a:pPr>
            <a:endParaRPr lang="zh-CN" altLang="en-US" dirty="0">
              <a:solidFill>
                <a:schemeClr val="bg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a:t>
            </a:r>
            <a:r>
              <a:rPr lang="en-US" altLang="zh-CN" sz="3600" i="1" dirty="0">
                <a:solidFill>
                  <a:schemeClr val="accent1"/>
                </a:solidFill>
                <a:sym typeface="+mn-ea"/>
              </a:rPr>
              <a:t>“</a:t>
            </a:r>
            <a:r>
              <a:rPr lang="zh-CN" altLang="en-US" sz="3600" i="1" dirty="0">
                <a:solidFill>
                  <a:schemeClr val="accent1"/>
                </a:solidFill>
                <a:sym typeface="+mn-ea"/>
              </a:rPr>
              <a:t>端</a:t>
            </a:r>
            <a:r>
              <a:rPr lang="en-US" altLang="zh-CN" sz="3600" i="1" dirty="0">
                <a:solidFill>
                  <a:schemeClr val="accent1"/>
                </a:solidFill>
                <a:sym typeface="+mn-ea"/>
              </a:rPr>
              <a:t>”</a:t>
            </a:r>
            <a:r>
              <a:rPr lang="zh-CN" altLang="en-US" sz="3600" i="1" dirty="0">
                <a:solidFill>
                  <a:schemeClr val="accent1"/>
                </a:solidFill>
                <a:sym typeface="+mn-ea"/>
              </a:rPr>
              <a:t>的 </a:t>
            </a:r>
            <a:r>
              <a:rPr lang="en-US" altLang="zh-CN" sz="3600" i="1" dirty="0">
                <a:solidFill>
                  <a:schemeClr val="accent1"/>
                </a:solidFill>
                <a:sym typeface="+mn-ea"/>
              </a:rPr>
              <a:t>API</a:t>
            </a:r>
            <a:r>
              <a:rPr lang="zh-CN" altLang="en-US" sz="3600" i="1" dirty="0">
                <a:solidFill>
                  <a:schemeClr val="accent1"/>
                </a:solidFill>
                <a:sym typeface="+mn-ea"/>
              </a:rPr>
              <a:t> 适配，耦合到了内部服务。</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endParaRPr lang="zh-CN" altLang="en-US" sz="3600" i="1" dirty="0">
              <a:solidFill>
                <a:schemeClr val="accent1"/>
              </a:solidFill>
              <a:sym typeface="+mn-ea"/>
            </a:endParaRP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endParaRPr lang="zh-CN" altLang="en-US" sz="3600" i="1" dirty="0">
              <a:solidFill>
                <a:schemeClr val="accent1"/>
              </a:solidFill>
              <a:sym typeface="+mn-ea"/>
            </a:endParaRP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endParaRPr lang="zh-CN" altLang="en-US" sz="3600" i="1" dirty="0">
              <a:solidFill>
                <a:schemeClr val="accent2"/>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0929620" cy="10418445"/>
          </a:xfrm>
        </p:spPr>
        <p:txBody>
          <a:bodyPr anchor="t" anchorCtr="0">
            <a:noAutofit/>
          </a:bodyPr>
          <a:lstStyle/>
          <a:p>
            <a:pPr>
              <a:lnSpc>
                <a:spcPct val="11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轻量交互：协议精简、聚合。</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差异服务：数据裁剪以及聚合、针对终端定制化</a:t>
            </a:r>
            <a:r>
              <a:rPr lang="en-US" altLang="zh-CN" sz="3600" i="1" dirty="0">
                <a:solidFill>
                  <a:schemeClr val="accent1"/>
                </a:solidFill>
                <a:sym typeface="+mn-ea"/>
              </a:rPr>
              <a:t>API</a:t>
            </a:r>
            <a:r>
              <a:rPr lang="zh-CN" altLang="en-US" sz="3600" i="1" dirty="0">
                <a:solidFill>
                  <a:schemeClr val="accent1"/>
                </a:solidFill>
                <a:sym typeface="+mn-ea"/>
              </a:rPr>
              <a:t>。</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动态升级：原有系统兼容升级，更新服务而非协议。</a:t>
            </a:r>
            <a:endParaRPr lang="zh-CN" altLang="en-US" sz="3600" i="1" dirty="0">
              <a:solidFill>
                <a:schemeClr val="accent1"/>
              </a:solidFill>
              <a:sym typeface="+mn-ea"/>
            </a:endParaRPr>
          </a:p>
          <a:p>
            <a:pPr marL="342900" indent="-342900">
              <a:lnSpc>
                <a:spcPct val="110000"/>
              </a:lnSpc>
              <a:buFont typeface="Arial" panose="020B0604020202090204"/>
              <a:buChar char="•"/>
            </a:pPr>
            <a:r>
              <a:rPr lang="zh-CN" altLang="en-US" sz="3600" i="1" dirty="0">
                <a:solidFill>
                  <a:schemeClr val="accent1"/>
                </a:solidFill>
                <a:sym typeface="+mn-ea"/>
              </a:rPr>
              <a:t>沟通效率提升，协作模式演进为移动业务</a:t>
            </a:r>
            <a:r>
              <a:rPr lang="en-US" altLang="zh-CN" sz="3600" i="1" dirty="0">
                <a:solidFill>
                  <a:schemeClr val="accent1"/>
                </a:solidFill>
                <a:sym typeface="+mn-ea"/>
              </a:rPr>
              <a:t>+</a:t>
            </a:r>
            <a:r>
              <a:rPr lang="zh-CN" altLang="en-US" sz="3600" i="1" dirty="0">
                <a:solidFill>
                  <a:schemeClr val="accent1"/>
                </a:solidFill>
                <a:sym typeface="+mn-ea"/>
              </a:rPr>
              <a:t>网关小组。</a:t>
            </a:r>
            <a:endParaRPr lang="zh-CN" altLang="en-US" sz="3600" i="1" dirty="0">
              <a:solidFill>
                <a:schemeClr val="accent1"/>
              </a:solidFill>
              <a:sym typeface="+mn-ea"/>
            </a:endParaRP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96936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9457870" cy="10418445"/>
          </a:xfrm>
        </p:spPr>
        <p:txBody>
          <a:bodyPr anchor="t" anchorCtr="0">
            <a:noAutofit/>
          </a:bodyPr>
          <a:lstStyle/>
          <a:p>
            <a:pPr>
              <a:lnSpc>
                <a:spcPct val="12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轻量交互：协议精简、聚合。</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差异服务：数据裁剪以及聚合、针对终端定制化</a:t>
            </a:r>
            <a:r>
              <a:rPr lang="en-US" altLang="zh-CN" sz="3600" i="1" dirty="0">
                <a:solidFill>
                  <a:schemeClr val="accent1"/>
                </a:solidFill>
                <a:sym typeface="+mn-ea"/>
              </a:rPr>
              <a:t>API</a:t>
            </a:r>
            <a:r>
              <a:rPr lang="zh-CN" altLang="en-US" sz="3600" i="1" dirty="0">
                <a:solidFill>
                  <a:schemeClr val="accent1"/>
                </a:solidFill>
                <a:sym typeface="+mn-ea"/>
              </a:rPr>
              <a:t>。</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动态升级：原有系统兼容升级，更新服务而非协议。</a:t>
            </a:r>
            <a:endParaRPr lang="zh-CN" altLang="en-US" sz="3600" i="1" dirty="0">
              <a:solidFill>
                <a:schemeClr val="accent1"/>
              </a:solidFill>
              <a:sym typeface="+mn-ea"/>
            </a:endParaRPr>
          </a:p>
          <a:p>
            <a:pPr marL="342900" indent="-342900">
              <a:lnSpc>
                <a:spcPct val="110000"/>
              </a:lnSpc>
              <a:buFont typeface="Arial" panose="020B0604020202090204"/>
              <a:buChar char="•"/>
            </a:pPr>
            <a:r>
              <a:rPr lang="zh-CN" altLang="en-US" sz="3600" i="1" dirty="0">
                <a:solidFill>
                  <a:schemeClr val="accent1"/>
                </a:solidFill>
                <a:sym typeface="+mn-ea"/>
              </a:rPr>
              <a:t>沟通效率提升，协作模式演进为移动业务</a:t>
            </a:r>
            <a:r>
              <a:rPr lang="en-US" altLang="zh-CN" sz="3600" i="1" dirty="0">
                <a:solidFill>
                  <a:schemeClr val="accent1"/>
                </a:solidFill>
                <a:sym typeface="+mn-ea"/>
              </a:rPr>
              <a:t>+</a:t>
            </a:r>
            <a:r>
              <a:rPr lang="zh-CN" altLang="en-US" sz="3600" i="1" dirty="0">
                <a:solidFill>
                  <a:schemeClr val="accent1"/>
                </a:solidFill>
                <a:sym typeface="+mn-ea"/>
              </a:rPr>
              <a:t>网关小组。</a:t>
            </a:r>
            <a:endParaRPr lang="zh-CN" altLang="en-US" sz="3600" i="1" dirty="0">
              <a:solidFill>
                <a:schemeClr val="accent1"/>
              </a:solidFill>
              <a:sym typeface="+mn-ea"/>
            </a:endParaRP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endParaRPr lang="zh-CN" altLang="en-US" sz="3600" i="1" dirty="0">
              <a:solidFill>
                <a:schemeClr val="accent2"/>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dirty="0">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endParaRPr lang="zh-CN" altLang="en-US" dirty="0">
              <a:sym typeface="+mn-ea"/>
            </a:endParaRPr>
          </a:p>
          <a:p>
            <a:pPr marL="0" indent="0">
              <a:buNone/>
            </a:pPr>
            <a:r>
              <a:rPr lang="zh-CN" altLang="en-US" dirty="0">
                <a:sym typeface="+mn-ea"/>
              </a:rPr>
              <a:t>我们应对的思路：</a:t>
            </a:r>
            <a:endParaRPr lang="zh-CN" altLang="en-US" dirty="0">
              <a:sym typeface="+mn-ea"/>
            </a:endParaRPr>
          </a:p>
          <a:p>
            <a:pPr marL="342900" indent="-342900">
              <a:buFont typeface="Arial" panose="020B0604020202090204" pitchFamily="34" charset="0"/>
              <a:buChar char="•"/>
            </a:pPr>
            <a:r>
              <a:rPr lang="zh-CN" altLang="en-US" sz="3600" i="1" dirty="0">
                <a:solidFill>
                  <a:schemeClr val="accent1"/>
                </a:solidFill>
                <a:sym typeface="+mn-ea"/>
              </a:rPr>
              <a:t>化繁为简，分而治之</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p:txBody>
      </p:sp>
      <p:pic>
        <p:nvPicPr>
          <p:cNvPr id="3" name="图片占位符 2"/>
          <p:cNvPicPr>
            <a:picLocks noGrp="1" noChangeAspect="1"/>
          </p:cNvPicPr>
          <p:nvPr>
            <p:ph type="pic" sz="half" idx="13"/>
          </p:nvPr>
        </p:nvPicPr>
        <p:blipFill>
          <a:blip r:embed="rId1"/>
          <a:srcRect l="-355" r="-355"/>
          <a:stretch>
            <a:fillRect/>
          </a:stretch>
        </p:blipFill>
        <p:spPr>
          <a:xfrm>
            <a:off x="2462530" y="8415655"/>
            <a:ext cx="10286365" cy="4538345"/>
          </a:xfrm>
          <a:prstGeom prst="rect">
            <a:avLst/>
          </a:prstGeom>
        </p:spPr>
      </p:pic>
      <p:grpSp>
        <p:nvGrpSpPr>
          <p:cNvPr id="8" name="组合 7"/>
          <p:cNvGrpSpPr/>
          <p:nvPr/>
        </p:nvGrpSpPr>
        <p:grpSpPr>
          <a:xfrm>
            <a:off x="13662024" y="3997233"/>
            <a:ext cx="10504261" cy="7390931"/>
            <a:chOff x="12775474" y="3187337"/>
            <a:chExt cx="11390812" cy="8200828"/>
          </a:xfrm>
        </p:grpSpPr>
        <p:sp>
          <p:nvSpPr>
            <p:cNvPr id="9" name="矩形 8"/>
            <p:cNvSpPr/>
            <p:nvPr/>
          </p:nvSpPr>
          <p:spPr>
            <a:xfrm>
              <a:off x="12775474" y="3187337"/>
              <a:ext cx="11390812" cy="8098972"/>
            </a:xfrm>
            <a:prstGeom prst="rect">
              <a:avLst/>
            </a:prstGeom>
            <a:solidFill>
              <a:schemeClr val="bg1"/>
            </a:solidFill>
            <a:ln w="12700" cap="flat">
              <a:solidFill>
                <a:schemeClr val="bg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descr="图形用户界面, 图示, 应用程序&#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2025" y="3564965"/>
              <a:ext cx="10439400" cy="78232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90204"/>
            </a:pPr>
            <a:r>
              <a:rPr lang="zh-CN" altLang="en-US" dirty="0">
                <a:solidFill>
                  <a:schemeClr val="bg1"/>
                </a:solidFill>
                <a:sym typeface="+mn-ea"/>
              </a:rPr>
              <a:t>最致命的一个问题是整个 </a:t>
            </a:r>
            <a:r>
              <a:rPr lang="en-US" altLang="zh-CN" dirty="0">
                <a:solidFill>
                  <a:schemeClr val="bg1"/>
                </a:solidFill>
                <a:sym typeface="+mn-ea"/>
              </a:rPr>
              <a:t>app-interface </a:t>
            </a:r>
            <a:r>
              <a:rPr lang="zh-CN" altLang="en-US" dirty="0">
                <a:solidFill>
                  <a:schemeClr val="bg1"/>
                </a:solidFill>
                <a:sym typeface="+mn-ea"/>
              </a:rPr>
              <a:t>属于 </a:t>
            </a:r>
            <a:r>
              <a:rPr lang="en-US" altLang="zh-CN" dirty="0">
                <a:solidFill>
                  <a:schemeClr val="accent2"/>
                </a:solidFill>
                <a:sym typeface="+mn-ea"/>
              </a:rPr>
              <a:t>single point of failure</a:t>
            </a:r>
            <a:r>
              <a:rPr lang="zh-CN" altLang="en-US" dirty="0">
                <a:solidFill>
                  <a:schemeClr val="bg1"/>
                </a:solidFill>
                <a:sym typeface="+mn-ea"/>
              </a:rPr>
              <a:t>，严重代码缺陷或者流量洪峰可能引发集群宕机。</a:t>
            </a:r>
            <a:endParaRPr lang="zh-CN" altLang="en-US"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单个模块也会导致后续业务集成复杂度高，根据康威法则，单块的无线 BFF 和多团队之间就出现不匹配问题，团队之间沟通协调成本高，交付效率低下。</a:t>
            </a:r>
            <a:endParaRPr lang="zh-CN" altLang="en-US" sz="3600" i="1" dirty="0">
              <a:solidFill>
                <a:schemeClr val="accent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很多跨横切面逻辑，比如安全认证，日志监控，限流熔断等。随着时间的推移，代码变得越来越复杂，技术债越堆越多。</a:t>
            </a:r>
            <a:endParaRPr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3883025" y="9041130"/>
            <a:ext cx="6769100" cy="4569460"/>
          </a:xfrm>
          <a:prstGeom prst="rect">
            <a:avLst/>
          </a:prstGeom>
        </p:spPr>
      </p:pic>
      <p:pic>
        <p:nvPicPr>
          <p:cNvPr id="4" name="图片 3"/>
          <p:cNvPicPr>
            <a:picLocks noChangeAspect="1"/>
          </p:cNvPicPr>
          <p:nvPr/>
        </p:nvPicPr>
        <p:blipFill>
          <a:blip r:embed="rId2"/>
          <a:stretch>
            <a:fillRect/>
          </a:stretch>
        </p:blipFill>
        <p:spPr>
          <a:xfrm>
            <a:off x="1407604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9457870" cy="7267575"/>
          </a:xfrm>
        </p:spPr>
        <p:txBody>
          <a:bodyPr anchor="t" anchorCtr="0">
            <a:noAutofit/>
          </a:bodyPr>
          <a:lstStyle/>
          <a:p>
            <a:pPr>
              <a:lnSpc>
                <a:spcPct val="110000"/>
              </a:lnSpc>
              <a:buFont typeface="Arial" panose="020B0604020202090204"/>
            </a:pPr>
            <a:r>
              <a:rPr lang="zh-CN" altLang="en-US" dirty="0">
                <a:solidFill>
                  <a:schemeClr val="bg1"/>
                </a:solidFill>
                <a:sym typeface="+mn-ea"/>
              </a:rPr>
              <a:t>最致命的一个问题是整个 </a:t>
            </a:r>
            <a:r>
              <a:rPr lang="en-US" altLang="zh-CN" dirty="0">
                <a:solidFill>
                  <a:schemeClr val="bg1"/>
                </a:solidFill>
                <a:sym typeface="+mn-ea"/>
              </a:rPr>
              <a:t>app-interface </a:t>
            </a:r>
            <a:r>
              <a:rPr lang="zh-CN" altLang="en-US" dirty="0">
                <a:solidFill>
                  <a:schemeClr val="bg1"/>
                </a:solidFill>
                <a:sym typeface="+mn-ea"/>
              </a:rPr>
              <a:t>属于 </a:t>
            </a:r>
            <a:r>
              <a:rPr lang="en-US" altLang="zh-CN" dirty="0">
                <a:solidFill>
                  <a:schemeClr val="accent2"/>
                </a:solidFill>
                <a:sym typeface="+mn-ea"/>
              </a:rPr>
              <a:t>single point of failure</a:t>
            </a:r>
            <a:r>
              <a:rPr lang="zh-CN" altLang="en-US" dirty="0">
                <a:solidFill>
                  <a:schemeClr val="bg1"/>
                </a:solidFill>
                <a:sym typeface="+mn-ea"/>
              </a:rPr>
              <a:t>，严重代码缺陷或者流量洪峰可能引发集群宕机。</a:t>
            </a:r>
            <a:endParaRPr lang="zh-CN" altLang="en-US"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单个模块也会导致后续业务集成复杂度高，根据康威法则，单块的无线 BFF 和多团队之间就出现不匹配问题，团队之间沟通协调成本高，交付效率低下。</a:t>
            </a:r>
            <a:endParaRPr lang="zh-CN" altLang="en-US" sz="3600" i="1" dirty="0">
              <a:solidFill>
                <a:schemeClr val="accent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很多跨横切面逻辑，比如安全认证，日志监控，限流熔断等。随着时间的推移，代码变得越来越复杂，技术债越堆越多。</a:t>
            </a:r>
            <a:endParaRPr lang="zh-CN" altLang="en-US" sz="3600" i="1" dirty="0">
              <a:solidFill>
                <a:schemeClr val="accent1"/>
              </a:solidFill>
              <a:sym typeface="+mn-ea"/>
            </a:endParaRPr>
          </a:p>
        </p:txBody>
      </p:sp>
      <p:pic>
        <p:nvPicPr>
          <p:cNvPr id="2" name="图片 1"/>
          <p:cNvPicPr>
            <a:picLocks noChangeAspect="1"/>
          </p:cNvPicPr>
          <p:nvPr/>
        </p:nvPicPr>
        <p:blipFill>
          <a:blip r:embed="rId1"/>
          <a:stretch>
            <a:fillRect/>
          </a:stretch>
        </p:blipFill>
        <p:spPr>
          <a:xfrm>
            <a:off x="5058681" y="7531735"/>
            <a:ext cx="8056427" cy="543846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endParaRPr lang="zh-CN" altLang="en-US" dirty="0">
              <a:sym typeface="+mn-ea"/>
            </a:endParaRPr>
          </a:p>
          <a:p>
            <a:pPr>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我们业务流量实际为：</a:t>
            </a:r>
            <a:endParaRPr lang="zh-CN" altLang="en-US" sz="3600" i="1" dirty="0">
              <a:solidFill>
                <a:schemeClr val="accent2"/>
              </a:solidFill>
              <a:sym typeface="+mn-ea"/>
            </a:endParaRP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Mircoservice，</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4148435" y="2033905"/>
            <a:ext cx="9696450" cy="1050607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731770"/>
            <a:ext cx="19457870" cy="9935845"/>
          </a:xfrm>
        </p:spPr>
        <p:txBody>
          <a:bodyPr anchor="t" anchorCtr="0">
            <a:noAutofit/>
          </a:bodyPr>
          <a:lstStyle/>
          <a:p>
            <a:pPr>
              <a:lnSpc>
                <a:spcPct val="120000"/>
              </a:lnSpc>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endParaRPr lang="zh-CN" altLang="en-US" dirty="0">
              <a:sym typeface="+mn-ea"/>
            </a:endParaRPr>
          </a:p>
          <a:p>
            <a:pPr>
              <a:lnSpc>
                <a:spcPct val="120000"/>
              </a:lnSpc>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我们业务流量实际为：</a:t>
            </a:r>
            <a:endParaRPr lang="zh-CN" altLang="en-US" sz="3600" i="1" dirty="0">
              <a:solidFill>
                <a:schemeClr val="accent2"/>
              </a:solidFill>
              <a:sym typeface="+mn-ea"/>
            </a:endParaRP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Mircoservice，</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endParaRPr lang="zh-CN" altLang="en-US" sz="3600" i="1" dirty="0">
              <a:solidFill>
                <a:schemeClr val="accent2"/>
              </a:solidFill>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Microservice </a:t>
            </a:r>
            <a:r>
              <a:rPr lang="zh-CN" altLang="en-US">
                <a:sym typeface="+mn-ea"/>
              </a:rPr>
              <a:t>划分</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dirty="0">
                <a:sym typeface="+mn-ea"/>
              </a:rPr>
              <a:t>微服务架构时遇到的第一个问题就是如何划分服务的边界</a:t>
            </a:r>
            <a:r>
              <a:rPr lang="zh-CN" dirty="0">
                <a:sym typeface="+mn-ea"/>
              </a:rPr>
              <a:t>。在实际项目中通常会采用两种不同的方式划分服务边界，即通过业务职能(Business Capability)或是 DDD 的限界上下文(Bounded Context)。</a:t>
            </a:r>
            <a:endParaRPr lang="zh-CN" dirty="0">
              <a:sym typeface="+mn-ea"/>
            </a:endParaRP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Bounded Context</a:t>
            </a:r>
            <a:endParaRPr lang="zh-CN" sz="3600" i="1" dirty="0">
              <a:solidFill>
                <a:schemeClr val="accent1"/>
              </a:solidFill>
              <a:sym typeface="+mn-ea"/>
            </a:endParaRPr>
          </a:p>
          <a:p>
            <a:pPr>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endParaRPr lang="zh-CN" sz="3600" i="1" dirty="0">
              <a:solidFill>
                <a:schemeClr val="accent1"/>
              </a:solidFill>
              <a:sym typeface="+mn-ea"/>
            </a:endParaRPr>
          </a:p>
          <a:p>
            <a:pPr>
              <a:buFont typeface="Arial" panose="020B0604020202090204" pitchFamily="34" charset="0"/>
            </a:pPr>
            <a:r>
              <a:rPr lang="zh-CN" sz="3600" i="1" dirty="0">
                <a:solidFill>
                  <a:schemeClr val="accent2"/>
                </a:solidFill>
                <a:sym typeface="+mn-ea"/>
              </a:rPr>
              <a:t>这本质上也促进了组织结构的演进：Service per team</a:t>
            </a:r>
            <a:endParaRPr 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033500" y="3876040"/>
            <a:ext cx="9727565" cy="710438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Microservice </a:t>
            </a:r>
            <a:r>
              <a:rPr lang="zh-CN" altLang="en-US">
                <a:sym typeface="+mn-ea"/>
              </a:rPr>
              <a:t>划分</a:t>
            </a:r>
            <a:endParaRPr lang="zh-CN" altLang="en-US">
              <a:sym typeface="+mn-ea"/>
            </a:endParaRPr>
          </a:p>
        </p:txBody>
      </p:sp>
      <p:sp>
        <p:nvSpPr>
          <p:cNvPr id="7" name="文本占位符 6"/>
          <p:cNvSpPr>
            <a:spLocks noGrp="1"/>
          </p:cNvSpPr>
          <p:nvPr>
            <p:ph type="body" sz="quarter" idx="11"/>
          </p:nvPr>
        </p:nvSpPr>
        <p:spPr>
          <a:xfrm>
            <a:off x="2462530" y="2731770"/>
            <a:ext cx="19457870" cy="9935845"/>
          </a:xfrm>
        </p:spPr>
        <p:txBody>
          <a:bodyPr anchor="t" anchorCtr="0">
            <a:noAutofit/>
          </a:bodyPr>
          <a:lstStyle/>
          <a:p>
            <a:pPr>
              <a:lnSpc>
                <a:spcPct val="120000"/>
              </a:lnSpc>
              <a:buFont typeface="Arial" panose="020B0604020202090204" pitchFamily="34" charset="0"/>
            </a:pPr>
            <a:r>
              <a:rPr dirty="0">
                <a:sym typeface="+mn-ea"/>
              </a:rPr>
              <a:t>微服务架构时遇到的第一个问题就是如何划分服务的边界</a:t>
            </a:r>
            <a:r>
              <a:rPr lang="zh-CN" dirty="0">
                <a:sym typeface="+mn-ea"/>
              </a:rPr>
              <a:t>。在实际项目中通常会采用两种不同的方式划分服务边界，即通过业务职能(Business Capability)或是 DDD 的限界上下文(Bounded Context)。</a:t>
            </a:r>
            <a:endParaRPr lang="zh-CN" dirty="0">
              <a:sym typeface="+mn-ea"/>
            </a:endParaRP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lnSpc>
                <a:spcPct val="120000"/>
              </a:lnSpc>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Bounded Context</a:t>
            </a:r>
            <a:endParaRPr lang="zh-CN" sz="3600" i="1" dirty="0">
              <a:solidFill>
                <a:schemeClr val="accent1"/>
              </a:solidFill>
              <a:sym typeface="+mn-ea"/>
            </a:endParaRPr>
          </a:p>
          <a:p>
            <a:pPr>
              <a:lnSpc>
                <a:spcPct val="120000"/>
              </a:lnSpc>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endParaRPr lang="zh-CN" sz="3600" i="1" dirty="0">
              <a:solidFill>
                <a:schemeClr val="accent1"/>
              </a:solidFill>
              <a:sym typeface="+mn-ea"/>
            </a:endParaRPr>
          </a:p>
          <a:p>
            <a:pPr>
              <a:buFont typeface="Arial" panose="020B0604020202090204" pitchFamily="34" charset="0"/>
            </a:pPr>
            <a:r>
              <a:rPr lang="zh-CN" sz="3600" i="1" dirty="0">
                <a:solidFill>
                  <a:schemeClr val="accent2"/>
                </a:solidFill>
                <a:sym typeface="+mn-ea"/>
              </a:rPr>
              <a:t>这本质上也促进了组织结构的演进：Service per team</a:t>
            </a:r>
            <a:endParaRPr lang="zh-CN" sz="3600" i="1" dirty="0">
              <a:solidFill>
                <a:schemeClr val="accent2"/>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Microservice </a:t>
            </a:r>
            <a:r>
              <a:rPr lang="zh-CN" altLang="en-US">
                <a:sym typeface="+mn-ea"/>
              </a:rPr>
              <a:t>划分</a:t>
            </a:r>
            <a:endParaRPr lang="zh-CN" altLang="en-US">
              <a:sym typeface="+mn-ea"/>
            </a:endParaRPr>
          </a:p>
        </p:txBody>
      </p:sp>
      <p:sp>
        <p:nvSpPr>
          <p:cNvPr id="7" name="文本占位符 6"/>
          <p:cNvSpPr>
            <a:spLocks noGrp="1"/>
          </p:cNvSpPr>
          <p:nvPr>
            <p:ph type="body" sz="quarter" idx="11"/>
          </p:nvPr>
        </p:nvSpPr>
        <p:spPr>
          <a:xfrm>
            <a:off x="2462529" y="2743200"/>
            <a:ext cx="11186563" cy="9924415"/>
          </a:xfrm>
        </p:spPr>
        <p:txBody>
          <a:bodyPr anchor="t" anchorCtr="0">
            <a:noAutofit/>
          </a:bodyPr>
          <a:lstStyle/>
          <a:p>
            <a:pPr>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endParaRPr lang="en-US" dirty="0">
              <a:sym typeface="+mn-ea"/>
            </a:endParaRPr>
          </a:p>
          <a:p>
            <a:pPr>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a:solidFill>
                  <a:schemeClr val="accent1"/>
                </a:solidFill>
                <a:sym typeface="+mn-ea"/>
              </a:rPr>
              <a:t>binlog </a:t>
            </a:r>
            <a:r>
              <a:rPr lang="zh-CN" altLang="en-US" sz="3600" i="1" dirty="0">
                <a:solidFill>
                  <a:schemeClr val="accent1"/>
                </a:solidFill>
                <a:sym typeface="+mn-ea"/>
              </a:rPr>
              <a:t>以及订阅 </a:t>
            </a:r>
            <a:r>
              <a:rPr lang="en-US" altLang="zh-CN" sz="3600" i="1" dirty="0">
                <a:solidFill>
                  <a:schemeClr val="accent1"/>
                </a:solidFill>
                <a:sym typeface="+mn-ea"/>
              </a:rPr>
              <a:t>binlog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endParaRPr lang="en-US" altLang="zh-CN"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870305" y="2097405"/>
            <a:ext cx="10178415" cy="1120394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Microservice </a:t>
            </a:r>
            <a:r>
              <a:rPr lang="zh-CN" altLang="en-US">
                <a:sym typeface="+mn-ea"/>
              </a:rPr>
              <a:t>划分</a:t>
            </a:r>
            <a:endParaRPr lang="zh-CN" altLang="en-US">
              <a:sym typeface="+mn-ea"/>
            </a:endParaRPr>
          </a:p>
        </p:txBody>
      </p:sp>
      <p:sp>
        <p:nvSpPr>
          <p:cNvPr id="7" name="文本占位符 6"/>
          <p:cNvSpPr>
            <a:spLocks noGrp="1"/>
          </p:cNvSpPr>
          <p:nvPr>
            <p:ph type="body" sz="quarter" idx="11"/>
          </p:nvPr>
        </p:nvSpPr>
        <p:spPr>
          <a:xfrm>
            <a:off x="2462529" y="2743200"/>
            <a:ext cx="19796580" cy="9924415"/>
          </a:xfrm>
        </p:spPr>
        <p:txBody>
          <a:bodyPr anchor="t" anchorCtr="0">
            <a:noAutofit/>
          </a:bodyPr>
          <a:lstStyle/>
          <a:p>
            <a:pPr>
              <a:lnSpc>
                <a:spcPct val="120000"/>
              </a:lnSpc>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endParaRPr lang="en-US" dirty="0">
              <a:sym typeface="+mn-ea"/>
            </a:endParaRPr>
          </a:p>
          <a:p>
            <a:pPr>
              <a:lnSpc>
                <a:spcPct val="120000"/>
              </a:lnSpc>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a:solidFill>
                  <a:schemeClr val="accent1"/>
                </a:solidFill>
                <a:sym typeface="+mn-ea"/>
              </a:rPr>
              <a:t>binlog </a:t>
            </a:r>
            <a:r>
              <a:rPr lang="zh-CN" altLang="en-US" sz="3600" i="1" dirty="0">
                <a:solidFill>
                  <a:schemeClr val="accent1"/>
                </a:solidFill>
                <a:sym typeface="+mn-ea"/>
              </a:rPr>
              <a:t>以及订阅 </a:t>
            </a:r>
            <a:r>
              <a:rPr lang="en-US" altLang="zh-CN" sz="3600" i="1" dirty="0">
                <a:solidFill>
                  <a:schemeClr val="accent1"/>
                </a:solidFill>
                <a:sym typeface="+mn-ea"/>
              </a:rPr>
              <a:t>binlog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endParaRPr lang="en-US" altLang="zh-CN" sz="3600" i="1" dirty="0">
              <a:solidFill>
                <a:schemeClr val="accent2"/>
              </a:solidFill>
              <a:sym typeface="+mn-e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Microservice </a:t>
            </a:r>
            <a:r>
              <a:rPr lang="zh-CN" altLang="en-US">
                <a:sym typeface="+mn-ea"/>
              </a:rPr>
              <a:t>安全</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zh-CN" altLang="en-US" dirty="0">
                <a:sym typeface="+mn-ea"/>
              </a:rPr>
              <a:t>对于外网的请求来说，我们通常在 </a:t>
            </a:r>
            <a:r>
              <a:rPr lang="en-US" altLang="zh-CN" dirty="0">
                <a:sym typeface="+mn-ea"/>
              </a:rPr>
              <a:t>API Gateway </a:t>
            </a:r>
            <a:r>
              <a:rPr lang="zh-CN" altLang="en-US" dirty="0">
                <a:sym typeface="+mn-ea"/>
              </a:rPr>
              <a:t>进行统一的认证拦截，一旦认证成功，我们会使用 </a:t>
            </a:r>
            <a:r>
              <a:rPr lang="en-US" altLang="zh-CN" dirty="0">
                <a:sym typeface="+mn-ea"/>
              </a:rPr>
              <a:t>JWT </a:t>
            </a:r>
            <a:r>
              <a:rPr lang="zh-CN" altLang="en-US" dirty="0">
                <a:sym typeface="+mn-ea"/>
              </a:rPr>
              <a:t>方式通过 </a:t>
            </a:r>
            <a:r>
              <a:rPr lang="en-US" altLang="zh-CN" dirty="0">
                <a:sym typeface="+mn-ea"/>
              </a:rPr>
              <a:t>RPC </a:t>
            </a:r>
            <a:r>
              <a:rPr lang="zh-CN" altLang="en-US" dirty="0">
                <a:sym typeface="+mn-ea"/>
              </a:rPr>
              <a:t>元数据传递的方式带到 </a:t>
            </a:r>
            <a:r>
              <a:rPr lang="en-US" altLang="zh-CN" dirty="0">
                <a:sym typeface="+mn-ea"/>
              </a:rPr>
              <a:t>BFF </a:t>
            </a:r>
            <a:r>
              <a:rPr lang="zh-CN" altLang="en-US" dirty="0">
                <a:sym typeface="+mn-ea"/>
              </a:rPr>
              <a:t>层，</a:t>
            </a:r>
            <a:r>
              <a:rPr lang="en-US" altLang="zh-CN" dirty="0">
                <a:sym typeface="+mn-ea"/>
              </a:rPr>
              <a:t>BFF </a:t>
            </a:r>
            <a:r>
              <a:rPr lang="zh-CN" altLang="en-US" dirty="0">
                <a:sym typeface="+mn-ea"/>
              </a:rPr>
              <a:t>校验 </a:t>
            </a:r>
            <a:r>
              <a:rPr lang="en-US" altLang="zh-CN" dirty="0">
                <a:sym typeface="+mn-ea"/>
              </a:rPr>
              <a:t>Token </a:t>
            </a:r>
            <a:r>
              <a:rPr lang="zh-CN" altLang="en-US" dirty="0">
                <a:sym typeface="+mn-ea"/>
              </a:rPr>
              <a:t>完整性后把身份信息注入到应用的 </a:t>
            </a:r>
            <a:r>
              <a:rPr lang="en-US" altLang="zh-CN" dirty="0">
                <a:sym typeface="+mn-ea"/>
              </a:rPr>
              <a:t>Context </a:t>
            </a:r>
            <a:r>
              <a:rPr lang="zh-CN" altLang="en-US" dirty="0">
                <a:sym typeface="+mn-ea"/>
              </a:rPr>
              <a:t>中，</a:t>
            </a:r>
            <a:r>
              <a:rPr lang="en-US" altLang="zh-CN" dirty="0">
                <a:sym typeface="+mn-ea"/>
              </a:rPr>
              <a:t>BFF </a:t>
            </a:r>
            <a:r>
              <a:rPr lang="zh-CN" altLang="en-US" dirty="0">
                <a:sym typeface="+mn-ea"/>
              </a:rPr>
              <a:t>到其他下层的微服务，建议是直接在 </a:t>
            </a:r>
            <a:r>
              <a:rPr lang="en-US" altLang="zh-CN" dirty="0">
                <a:sym typeface="+mn-ea"/>
              </a:rPr>
              <a:t>RPC Request </a:t>
            </a:r>
            <a:r>
              <a:rPr lang="zh-CN" altLang="en-US" dirty="0">
                <a:sym typeface="+mn-ea"/>
              </a:rPr>
              <a:t>中带入用户身份信息(</a:t>
            </a:r>
            <a:r>
              <a:rPr lang="en-US" altLang="zh-CN" dirty="0">
                <a:sym typeface="+mn-ea"/>
              </a:rPr>
              <a:t>UserID</a:t>
            </a:r>
            <a:r>
              <a:rPr lang="zh-CN" altLang="en-US" dirty="0">
                <a:sym typeface="+mn-ea"/>
              </a:rPr>
              <a:t>)请求服务。</a:t>
            </a:r>
            <a:endParaRPr lang="zh-CN" altLang="en-US" dirty="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API Gateway -&gt; BFF -&gt; Service</a:t>
            </a:r>
            <a:endParaRPr lang="en-US" altLang="zh-CN" sz="3600" i="1" dirty="0">
              <a:solidFill>
                <a:schemeClr val="accent1"/>
              </a:solidFill>
              <a:latin typeface="Helvetica Oblique" charset="0"/>
              <a:cs typeface="Helvetica Oblique" charset="0"/>
              <a:sym typeface="+mn-ea"/>
            </a:endParaRPr>
          </a:p>
          <a:p>
            <a:pPr>
              <a:lnSpc>
                <a:spcPct val="100000"/>
              </a:lnSpc>
              <a:buFont typeface="Arial" panose="020B0604020202090204" pitchFamily="34" charset="0"/>
            </a:pPr>
            <a:r>
              <a:rPr lang="en-US" altLang="zh-CN" sz="3600" i="1" dirty="0">
                <a:solidFill>
                  <a:schemeClr val="accent1"/>
                </a:solidFill>
                <a:latin typeface="Helvetica Oblique" charset="0"/>
                <a:cs typeface="Helvetica Oblique" charset="0"/>
                <a:sym typeface="+mn-ea"/>
              </a:rPr>
              <a:t>    Biz Auth  -&gt; JWT -&gt; Request Args</a:t>
            </a:r>
            <a:endParaRPr lang="zh-CN" altLang="en-US" dirty="0">
              <a:sym typeface="+mn-ea"/>
            </a:endParaRPr>
          </a:p>
          <a:p>
            <a:pPr>
              <a:lnSpc>
                <a:spcPct val="100000"/>
              </a:lnSpc>
              <a:buFont typeface="Arial" panose="020B0604020202090204" pitchFamily="34" charset="0"/>
            </a:pPr>
            <a:r>
              <a:rPr lang="zh-CN" altLang="en-US" dirty="0">
                <a:sym typeface="+mn-ea"/>
              </a:rPr>
              <a:t>对于服务内部，一般要区分身份认证和授权。</a:t>
            </a:r>
            <a:endParaRPr lang="zh-CN" altLang="en-US" dirty="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Full Trust</a:t>
            </a:r>
            <a:endParaRPr lang="en-US" altLang="zh-CN" sz="3600" i="1" dirty="0">
              <a:solidFill>
                <a:schemeClr val="accent1"/>
              </a:solidFill>
              <a:latin typeface="Helvetica Oblique" charset="0"/>
              <a:cs typeface="Helvetica Oblique" charset="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Half Trust</a:t>
            </a:r>
            <a:endParaRPr lang="en-US" altLang="zh-CN" sz="3600" i="1" dirty="0">
              <a:solidFill>
                <a:schemeClr val="accent1"/>
              </a:solidFill>
              <a:latin typeface="Helvetica Oblique" charset="0"/>
              <a:cs typeface="Helvetica Oblique" charset="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Zero Trust</a:t>
            </a:r>
            <a:endParaRPr lang="en-US" altLang="zh-CN" sz="3600" i="1" dirty="0">
              <a:solidFill>
                <a:schemeClr val="accent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13825220" y="1980565"/>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Microservice </a:t>
            </a:r>
            <a:r>
              <a:rPr lang="zh-CN" altLang="en-US">
                <a:sym typeface="+mn-ea"/>
              </a:rPr>
              <a:t>安全</a:t>
            </a:r>
            <a:endParaRPr lang="zh-CN" altLang="en-US">
              <a:sym typeface="+mn-ea"/>
            </a:endParaRPr>
          </a:p>
        </p:txBody>
      </p:sp>
      <p:sp>
        <p:nvSpPr>
          <p:cNvPr id="7" name="文本占位符 6"/>
          <p:cNvSpPr>
            <a:spLocks noGrp="1"/>
          </p:cNvSpPr>
          <p:nvPr>
            <p:ph type="body" sz="quarter" idx="11"/>
          </p:nvPr>
        </p:nvSpPr>
        <p:spPr>
          <a:xfrm>
            <a:off x="2462530" y="2731770"/>
            <a:ext cx="19457870" cy="9935845"/>
          </a:xfrm>
        </p:spPr>
        <p:txBody>
          <a:bodyPr anchor="t" anchorCtr="0">
            <a:noAutofit/>
          </a:bodyPr>
          <a:lstStyle/>
          <a:p>
            <a:pPr>
              <a:lnSpc>
                <a:spcPct val="120000"/>
              </a:lnSpc>
              <a:buFont typeface="Arial" panose="020B0604020202090204" pitchFamily="34" charset="0"/>
            </a:pPr>
            <a:r>
              <a:rPr lang="zh-CN" altLang="en-US" dirty="0">
                <a:sym typeface="+mn-ea"/>
              </a:rPr>
              <a:t>对于外网的请求来说，我们通常在 </a:t>
            </a:r>
            <a:r>
              <a:rPr lang="en-US" altLang="zh-CN" dirty="0">
                <a:sym typeface="+mn-ea"/>
              </a:rPr>
              <a:t>API Gateway </a:t>
            </a:r>
            <a:r>
              <a:rPr lang="zh-CN" altLang="en-US" dirty="0">
                <a:sym typeface="+mn-ea"/>
              </a:rPr>
              <a:t>进行统一的认证拦截，一旦认证成功，我们会使用 </a:t>
            </a:r>
            <a:r>
              <a:rPr lang="en-US" altLang="zh-CN" dirty="0">
                <a:sym typeface="+mn-ea"/>
              </a:rPr>
              <a:t>JWT </a:t>
            </a:r>
            <a:r>
              <a:rPr lang="zh-CN" altLang="en-US" dirty="0">
                <a:sym typeface="+mn-ea"/>
              </a:rPr>
              <a:t>方式通过 </a:t>
            </a:r>
            <a:r>
              <a:rPr lang="en-US" altLang="zh-CN" dirty="0">
                <a:sym typeface="+mn-ea"/>
              </a:rPr>
              <a:t>RPC </a:t>
            </a:r>
            <a:r>
              <a:rPr lang="zh-CN" altLang="en-US" dirty="0">
                <a:sym typeface="+mn-ea"/>
              </a:rPr>
              <a:t>元数据传递的方式带到 </a:t>
            </a:r>
            <a:r>
              <a:rPr lang="en-US" altLang="zh-CN" dirty="0">
                <a:sym typeface="+mn-ea"/>
              </a:rPr>
              <a:t>BFF </a:t>
            </a:r>
            <a:r>
              <a:rPr lang="zh-CN" altLang="en-US" dirty="0">
                <a:sym typeface="+mn-ea"/>
              </a:rPr>
              <a:t>层，</a:t>
            </a:r>
            <a:r>
              <a:rPr lang="en-US" altLang="zh-CN" dirty="0">
                <a:sym typeface="+mn-ea"/>
              </a:rPr>
              <a:t>BFF </a:t>
            </a:r>
            <a:r>
              <a:rPr lang="zh-CN" altLang="en-US" dirty="0">
                <a:sym typeface="+mn-ea"/>
              </a:rPr>
              <a:t>校验 </a:t>
            </a:r>
            <a:r>
              <a:rPr lang="en-US" altLang="zh-CN" dirty="0">
                <a:sym typeface="+mn-ea"/>
              </a:rPr>
              <a:t>Token </a:t>
            </a:r>
            <a:r>
              <a:rPr lang="zh-CN" altLang="en-US" dirty="0">
                <a:sym typeface="+mn-ea"/>
              </a:rPr>
              <a:t>完整性后把身份信息注入到应用的 </a:t>
            </a:r>
            <a:r>
              <a:rPr lang="en-US" altLang="zh-CN" dirty="0">
                <a:sym typeface="+mn-ea"/>
              </a:rPr>
              <a:t>Context </a:t>
            </a:r>
            <a:r>
              <a:rPr lang="zh-CN" altLang="en-US" dirty="0">
                <a:sym typeface="+mn-ea"/>
              </a:rPr>
              <a:t>中，</a:t>
            </a:r>
            <a:r>
              <a:rPr lang="en-US" altLang="zh-CN" dirty="0">
                <a:sym typeface="+mn-ea"/>
              </a:rPr>
              <a:t>BFF </a:t>
            </a:r>
            <a:r>
              <a:rPr lang="zh-CN" altLang="en-US" dirty="0">
                <a:sym typeface="+mn-ea"/>
              </a:rPr>
              <a:t>到其他下层的微服务，建议是直接在 </a:t>
            </a:r>
            <a:r>
              <a:rPr lang="en-US" altLang="zh-CN" dirty="0">
                <a:sym typeface="+mn-ea"/>
              </a:rPr>
              <a:t>RPC Request </a:t>
            </a:r>
            <a:r>
              <a:rPr lang="zh-CN" altLang="en-US" dirty="0">
                <a:sym typeface="+mn-ea"/>
              </a:rPr>
              <a:t>中带入用户身份信息(</a:t>
            </a:r>
            <a:r>
              <a:rPr lang="en-US" altLang="zh-CN" dirty="0">
                <a:sym typeface="+mn-ea"/>
              </a:rPr>
              <a:t>UserID</a:t>
            </a:r>
            <a:r>
              <a:rPr lang="zh-CN" altLang="en-US" dirty="0">
                <a:sym typeface="+mn-ea"/>
              </a:rPr>
              <a:t>)请求服务。</a:t>
            </a:r>
            <a:endParaRPr lang="zh-CN" altLang="en-US" dirty="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API Gateway -&gt; BFF -&gt; Service</a:t>
            </a:r>
            <a:endParaRPr lang="en-US" altLang="zh-CN" sz="3600" i="1" dirty="0">
              <a:solidFill>
                <a:schemeClr val="accent1"/>
              </a:solidFill>
              <a:latin typeface="Helvetica Oblique" charset="0"/>
              <a:cs typeface="Helvetica Oblique" charset="0"/>
              <a:sym typeface="+mn-ea"/>
            </a:endParaRPr>
          </a:p>
          <a:p>
            <a:pPr>
              <a:lnSpc>
                <a:spcPct val="100000"/>
              </a:lnSpc>
              <a:buFont typeface="Arial" panose="020B0604020202090204" pitchFamily="34" charset="0"/>
            </a:pPr>
            <a:r>
              <a:rPr lang="en-US" altLang="zh-CN" sz="3600" i="1" dirty="0">
                <a:solidFill>
                  <a:schemeClr val="accent1"/>
                </a:solidFill>
                <a:latin typeface="Helvetica Oblique" charset="0"/>
                <a:cs typeface="Helvetica Oblique" charset="0"/>
                <a:sym typeface="+mn-ea"/>
              </a:rPr>
              <a:t>    Biz Auth  -&gt; JWT -&gt; Request Args</a:t>
            </a:r>
            <a:endParaRPr lang="zh-CN" altLang="en-US" dirty="0">
              <a:sym typeface="+mn-ea"/>
            </a:endParaRPr>
          </a:p>
          <a:p>
            <a:pPr>
              <a:lnSpc>
                <a:spcPct val="100000"/>
              </a:lnSpc>
              <a:buFont typeface="Arial" panose="020B0604020202090204" pitchFamily="34" charset="0"/>
            </a:pPr>
            <a:r>
              <a:rPr lang="zh-CN" altLang="en-US" dirty="0">
                <a:sym typeface="+mn-ea"/>
              </a:rPr>
              <a:t>对于服务内部，一般要区分身份认证和授权。</a:t>
            </a:r>
            <a:endParaRPr lang="zh-CN" altLang="en-US" dirty="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Full Trust</a:t>
            </a:r>
            <a:endParaRPr lang="en-US" altLang="zh-CN" sz="3600" i="1" dirty="0">
              <a:solidFill>
                <a:schemeClr val="accent1"/>
              </a:solidFill>
              <a:latin typeface="Helvetica Oblique" charset="0"/>
              <a:cs typeface="Helvetica Oblique" charset="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Half Trust</a:t>
            </a:r>
            <a:endParaRPr lang="en-US" altLang="zh-CN" sz="3600" i="1" dirty="0">
              <a:solidFill>
                <a:schemeClr val="accent1"/>
              </a:solidFill>
              <a:latin typeface="Helvetica Oblique" charset="0"/>
              <a:cs typeface="Helvetica Oblique" charset="0"/>
              <a:sym typeface="+mn-ea"/>
            </a:endParaRP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Zero Trust</a:t>
            </a:r>
            <a:endParaRPr lang="en-US" altLang="zh-CN" sz="3600" i="1" dirty="0">
              <a:solidFill>
                <a:schemeClr val="accent1"/>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endParaRPr kumimoji="1" lang="zh-CN" altLang="en-US"/>
          </a:p>
        </p:txBody>
      </p:sp>
      <p:sp>
        <p:nvSpPr>
          <p:cNvPr id="7" name="文本占位符 6"/>
          <p:cNvSpPr>
            <a:spLocks noGrp="1"/>
          </p:cNvSpPr>
          <p:nvPr>
            <p:ph type="body" sz="quarter" idx="11"/>
          </p:nvPr>
        </p:nvSpPr>
        <p:spPr>
          <a:xfrm>
            <a:off x="2462530" y="2731770"/>
            <a:ext cx="18673173" cy="10222230"/>
          </a:xfrm>
        </p:spPr>
        <p:txBody>
          <a:bodyPr anchor="t" anchorCtr="0">
            <a:noAutofit/>
          </a:bodyPr>
          <a:lstStyle/>
          <a:p>
            <a:pPr marL="0" indent="0">
              <a:lnSpc>
                <a:spcPct val="150000"/>
              </a:lnSpc>
              <a:buNone/>
            </a:pPr>
            <a:r>
              <a:rPr lang="zh-CN" altLang="en-US" dirty="0">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endParaRPr lang="zh-CN" altLang="en-US" dirty="0">
              <a:sym typeface="+mn-ea"/>
            </a:endParaRPr>
          </a:p>
          <a:p>
            <a:pPr marL="0" indent="0">
              <a:lnSpc>
                <a:spcPct val="150000"/>
              </a:lnSpc>
              <a:buNone/>
            </a:pPr>
            <a:r>
              <a:rPr lang="zh-CN" altLang="en-US" dirty="0">
                <a:sym typeface="+mn-ea"/>
              </a:rPr>
              <a:t>我们应对的思路：</a:t>
            </a:r>
            <a:endParaRPr lang="zh-CN" altLang="en-US" dirty="0">
              <a:sym typeface="+mn-ea"/>
            </a:endParaRPr>
          </a:p>
          <a:p>
            <a:pPr marL="342900" indent="-342900">
              <a:lnSpc>
                <a:spcPct val="150000"/>
              </a:lnSpc>
              <a:buFont typeface="Arial" panose="020B0604020202090204" pitchFamily="34" charset="0"/>
              <a:buChar char="•"/>
            </a:pPr>
            <a:r>
              <a:rPr lang="zh-CN" altLang="en-US" sz="3600" i="1" dirty="0">
                <a:solidFill>
                  <a:schemeClr val="accent1"/>
                </a:solidFill>
                <a:sym typeface="+mn-ea"/>
              </a:rPr>
              <a:t>化繁为简，分而治之</a:t>
            </a:r>
            <a:endParaRPr lang="zh-CN" altLang="en-US" dirty="0">
              <a:sym typeface="+mn-ea"/>
            </a:endParaRPr>
          </a:p>
          <a:p>
            <a:pPr>
              <a:lnSpc>
                <a:spcPct val="150000"/>
              </a:lnSpc>
              <a:buFont typeface="Arial" panose="020B0604020202090204" pitchFamily="34" charset="0"/>
            </a:pPr>
            <a:endParaRPr kumimoji="1" lang="zh-CN" altLang="en-US" sz="3200" i="1" dirty="0">
              <a:solidFill>
                <a:schemeClr val="accent2"/>
              </a:solidFill>
              <a:sym typeface="+mn-ea"/>
            </a:endParaRPr>
          </a:p>
          <a:p>
            <a:pPr>
              <a:lnSpc>
                <a:spcPct val="150000"/>
              </a:lnSpc>
              <a:buFont typeface="Arial" panose="020B0604020202090204" pitchFamily="34" charset="0"/>
            </a:pPr>
            <a:endParaRPr kumimoji="1" lang="zh-CN" altLang="en-US" sz="3200" i="1" dirty="0">
              <a:solidFill>
                <a:schemeClr val="accent2"/>
              </a:solidFill>
              <a:sym typeface="+mn-ea"/>
            </a:endParaRPr>
          </a:p>
          <a:p>
            <a:pPr>
              <a:lnSpc>
                <a:spcPct val="150000"/>
              </a:lnSpc>
              <a:buFont typeface="Arial" panose="020B0604020202090204" pitchFamily="34" charset="0"/>
            </a:pPr>
            <a:endParaRPr kumimoji="1" lang="zh-CN" altLang="en-US" sz="3200" i="1" dirty="0">
              <a:solidFill>
                <a:schemeClr val="accent2"/>
              </a:solidFill>
              <a:sym typeface="+mn-ea"/>
            </a:endParaRPr>
          </a:p>
          <a:p>
            <a:pPr>
              <a:lnSpc>
                <a:spcPct val="150000"/>
              </a:lnSpc>
              <a:buFont typeface="Arial" panose="020B0604020202090204" pitchFamily="34" charset="0"/>
            </a:pPr>
            <a:endParaRPr kumimoji="1" lang="zh-CN" altLang="en-US" sz="3200" i="1" dirty="0">
              <a:solidFill>
                <a:schemeClr val="accent2"/>
              </a:solidFill>
              <a:sym typeface="+mn-ea"/>
            </a:endParaRPr>
          </a:p>
          <a:p>
            <a:pPr>
              <a:lnSpc>
                <a:spcPct val="150000"/>
              </a:lnSpc>
              <a:buFont typeface="Arial" panose="020B0604020202090204" pitchFamily="34" charset="0"/>
            </a:pPr>
            <a:endParaRPr kumimoji="1" lang="zh-CN" altLang="en-US" sz="3200" i="1" dirty="0">
              <a:solidFill>
                <a:schemeClr val="accent2"/>
              </a:solidFill>
              <a:sym typeface="+mn-ea"/>
            </a:endParaRPr>
          </a:p>
          <a:p>
            <a:pPr>
              <a:lnSpc>
                <a:spcPct val="150000"/>
              </a:lnSpc>
              <a:buFont typeface="Arial" panose="020B0604020202090204" pitchFamily="34" charset="0"/>
            </a:pPr>
            <a:endParaRPr kumimoji="1" lang="zh-CN" altLang="en-US" sz="3200" i="1" dirty="0">
              <a:solidFill>
                <a:schemeClr val="accent2"/>
              </a:solidFill>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sym typeface="+mn-ea"/>
            </a:endParaRPr>
          </a:p>
          <a:p>
            <a:pPr marL="571500" indent="-571500">
              <a:buFont typeface="Arial" panose="020B0604020202090204" pitchFamily="34" charset="0"/>
              <a:buChar char="•"/>
            </a:pPr>
            <a:r>
              <a:rPr kumimoji="1" lang="en-US" altLang="zh-CN">
                <a:sym typeface="+mn-ea"/>
              </a:rPr>
              <a:t>References</a:t>
            </a:r>
            <a:endParaRPr kumimoji="1" lang="en-US" altLang="zh-CN"/>
          </a:p>
          <a:p>
            <a:pPr marL="571500" indent="-571500">
              <a:buFont typeface="Arial" panose="020B0604020202090204" pitchFamily="34" charset="0"/>
              <a:buChar char="•"/>
            </a:pPr>
            <a:endParaRPr kumimoji="1" lang="zh-CN" alt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a:t>
            </a:r>
            <a:r>
              <a:rPr lang="zh-CN" altLang="en-US" dirty="0">
                <a:solidFill>
                  <a:schemeClr val="bg1"/>
                </a:solidFill>
                <a:latin typeface="Helvetica Oblique" charset="0"/>
                <a:cs typeface="Helvetica Oblique" charset="0"/>
                <a:sym typeface="+mn-ea"/>
              </a:rPr>
              <a:t> </a:t>
            </a:r>
            <a:r>
              <a:rPr lang="en-US" altLang="zh-CN" dirty="0">
                <a:solidFill>
                  <a:schemeClr val="bg1"/>
                </a:solidFill>
                <a:latin typeface="Helvetica Oblique" charset="0"/>
                <a:cs typeface="Helvetica Oblique" charset="0"/>
                <a:sym typeface="+mn-ea"/>
              </a:rPr>
              <a:t>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a:t>
            </a:r>
            <a:r>
              <a:rPr lang="zh-CN" altLang="en-US" sz="3600" i="1">
                <a:solidFill>
                  <a:schemeClr val="accent1"/>
                </a:solidFill>
                <a:sym typeface="+mn-ea"/>
              </a:rPr>
              <a:t> 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3932555"/>
            <a:ext cx="10722610" cy="70332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945787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a:t>
            </a:r>
            <a:r>
              <a:rPr lang="zh-CN" altLang="en-US" dirty="0">
                <a:solidFill>
                  <a:schemeClr val="bg1"/>
                </a:solidFill>
                <a:latin typeface="Helvetica Oblique" charset="0"/>
                <a:cs typeface="Helvetica Oblique" charset="0"/>
                <a:sym typeface="+mn-ea"/>
              </a:rPr>
              <a:t> </a:t>
            </a:r>
            <a:r>
              <a:rPr lang="en-US" altLang="zh-CN" dirty="0">
                <a:solidFill>
                  <a:schemeClr val="bg1"/>
                </a:solidFill>
                <a:latin typeface="Helvetica Oblique" charset="0"/>
                <a:cs typeface="Helvetica Oblique" charset="0"/>
                <a:sym typeface="+mn-ea"/>
              </a:rPr>
              <a:t>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endParaRPr lang="zh-CN" altLang="en-US" sz="3600" i="1">
              <a:solidFill>
                <a:schemeClr val="accent1"/>
              </a:solidFill>
              <a:sym typeface="+mn-ea"/>
            </a:endParaRPr>
          </a:p>
          <a:p>
            <a:pPr marL="342900" indent="-342900">
              <a:lnSpc>
                <a:spcPct val="120000"/>
              </a:lnSpc>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lnSpc>
                <a:spcPct val="120000"/>
              </a:lnSpc>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lnSpc>
                <a:spcPct val="120000"/>
              </a:lnSpc>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a:t>
            </a:r>
            <a:r>
              <a:rPr lang="zh-CN" altLang="en-US" sz="3600" i="1">
                <a:solidFill>
                  <a:schemeClr val="accent1"/>
                </a:solidFill>
                <a:sym typeface="+mn-ea"/>
              </a:rPr>
              <a:t> 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 和 Thrift。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endParaRPr lang="zh-CN" altLang="en-US" sz="3600" i="1">
              <a:solidFill>
                <a:schemeClr val="accent1"/>
              </a:solidFill>
              <a:sym typeface="+mn-ea"/>
            </a:endParaRP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42340" y="2731770"/>
            <a:ext cx="10333355" cy="8817610"/>
          </a:xfrm>
          <a:prstGeom prst="rect">
            <a:avLst/>
          </a:prstGeom>
        </p:spPr>
      </p:pic>
      <p:sp>
        <p:nvSpPr>
          <p:cNvPr id="5" name="文本框 4"/>
          <p:cNvSpPr txBox="1"/>
          <p:nvPr/>
        </p:nvSpPr>
        <p:spPr>
          <a:xfrm>
            <a:off x="533400" y="11924347"/>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29" y="2731770"/>
            <a:ext cx="19221813"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 和 Thrift。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endParaRPr lang="zh-CN" altLang="en-US" sz="3600" i="1">
              <a:solidFill>
                <a:schemeClr val="accent1"/>
              </a:solidFill>
              <a:sym typeface="+mn-ea"/>
            </a:endParaRP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sp>
        <p:nvSpPr>
          <p:cNvPr id="5" name="文本框 4"/>
          <p:cNvSpPr txBox="1"/>
          <p:nvPr/>
        </p:nvSpPr>
        <p:spPr>
          <a:xfrm>
            <a:off x="470252" y="10240962"/>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832205" y="3306445"/>
            <a:ext cx="10142855" cy="7620000"/>
          </a:xfrm>
          <a:prstGeom prst="rect">
            <a:avLst/>
          </a:prstGeom>
        </p:spPr>
      </p:pic>
      <p:pic>
        <p:nvPicPr>
          <p:cNvPr id="4" name="Picture 3"/>
          <p:cNvPicPr>
            <a:picLocks noChangeAspect="1"/>
          </p:cNvPicPr>
          <p:nvPr/>
        </p:nvPicPr>
        <p:blipFill>
          <a:blip r:embed="rId2"/>
          <a:stretch>
            <a:fillRect/>
          </a:stretch>
        </p:blipFill>
        <p:spPr>
          <a:xfrm>
            <a:off x="5072380" y="8343265"/>
            <a:ext cx="6069330" cy="527621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endParaRPr lang="en-US" altLang="zh-CN">
              <a:sym typeface="+mn-ea"/>
            </a:endParaRPr>
          </a:p>
        </p:txBody>
      </p:sp>
      <p:sp>
        <p:nvSpPr>
          <p:cNvPr id="7" name="文本占位符 6"/>
          <p:cNvSpPr>
            <a:spLocks noGrp="1"/>
          </p:cNvSpPr>
          <p:nvPr>
            <p:ph type="body" sz="quarter" idx="11"/>
          </p:nvPr>
        </p:nvSpPr>
        <p:spPr>
          <a:xfrm>
            <a:off x="2462400" y="2522765"/>
            <a:ext cx="19692076" cy="9935845"/>
          </a:xfrm>
        </p:spPr>
        <p:txBody>
          <a:bodyPr anchor="t" anchorCtr="0">
            <a:noAutofit/>
          </a:bodyPr>
          <a:lstStyle/>
          <a:p>
            <a:pPr>
              <a:lnSpc>
                <a:spcPct val="120000"/>
              </a:lnSpc>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lnSpc>
                <a:spcPct val="120000"/>
              </a:lnSpc>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endParaRPr lang="en-US" altLang="zh-CN">
              <a:sym typeface="+mn-ea"/>
            </a:endParaRPr>
          </a:p>
        </p:txBody>
      </p:sp>
      <p:sp>
        <p:nvSpPr>
          <p:cNvPr id="7" name="文本占位符 6"/>
          <p:cNvSpPr>
            <a:spLocks noGrp="1"/>
          </p:cNvSpPr>
          <p:nvPr>
            <p:ph type="body" sz="quarter" idx="11"/>
          </p:nvPr>
        </p:nvSpPr>
        <p:spPr>
          <a:xfrm>
            <a:off x="2462400" y="2522765"/>
            <a:ext cx="19692076" cy="9935845"/>
          </a:xfrm>
        </p:spPr>
        <p:txBody>
          <a:bodyPr anchor="t" anchorCtr="0">
            <a:noAutofit/>
          </a:bodyPr>
          <a:lstStyle/>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a:p>
            <a:pPr>
              <a:buFont typeface="Arial" panose="020B060402020209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90204" pitchFamily="34" charset="0"/>
            </a:pPr>
            <a:endParaRPr lang="zh-CN" altLang="en-US" sz="3600" i="1" dirty="0">
              <a:solidFill>
                <a:schemeClr val="accent1"/>
              </a:solidFill>
              <a:cs typeface="Helvetica" pitchFamily="2" charset="0"/>
              <a:sym typeface="+mn-ea"/>
            </a:endParaRPr>
          </a:p>
        </p:txBody>
      </p:sp>
      <p:sp>
        <p:nvSpPr>
          <p:cNvPr id="2" name="矩形 1"/>
          <p:cNvSpPr/>
          <p:nvPr/>
        </p:nvSpPr>
        <p:spPr>
          <a:xfrm>
            <a:off x="5220592" y="6932141"/>
            <a:ext cx="10091221" cy="48126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描述已自动生成"/>
          <p:cNvPicPr>
            <a:picLocks noChangeAspect="1"/>
          </p:cNvPicPr>
          <p:nvPr/>
        </p:nvPicPr>
        <p:blipFill rotWithShape="1">
          <a:blip r:embed="rId1">
            <a:extLst>
              <a:ext uri="{28A0092B-C50C-407E-A947-70E740481C1C}">
                <a14:useLocalDpi xmlns:a14="http://schemas.microsoft.com/office/drawing/2010/main" val="0"/>
              </a:ext>
            </a:extLst>
          </a:blip>
          <a:srcRect t="44276" r="293"/>
          <a:stretch>
            <a:fillRect/>
          </a:stretch>
        </p:blipFill>
        <p:spPr>
          <a:xfrm>
            <a:off x="5353529" y="6698976"/>
            <a:ext cx="9918528" cy="4812633"/>
          </a:xfrm>
          <a:prstGeom prst="rect">
            <a:avLst/>
          </a:prstGeom>
        </p:spPr>
      </p:pic>
      <p:sp>
        <p:nvSpPr>
          <p:cNvPr id="4" name="文本框 3"/>
          <p:cNvSpPr txBox="1"/>
          <p:nvPr/>
        </p:nvSpPr>
        <p:spPr>
          <a:xfrm>
            <a:off x="5293895" y="4210986"/>
            <a:ext cx="11026157"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b="0">
                <a:solidFill>
                  <a:schemeClr val="bg1"/>
                </a:solidFill>
                <a:latin typeface="Alibaba PuHuiTi R" pitchFamily="18" charset="-122"/>
                <a:ea typeface="Alibaba PuHuiTi R" pitchFamily="18" charset="-122"/>
                <a:cs typeface="Alibaba PuHuiTi R" pitchFamily="18" charset="-122"/>
              </a:rPr>
              <a:t>1.</a:t>
            </a:r>
            <a:r>
              <a:rPr lang="en-GB" altLang="zh-CN" b="0">
                <a:solidFill>
                  <a:schemeClr val="bg1"/>
                </a:solidFill>
                <a:latin typeface="Alibaba PuHuiTi R" pitchFamily="18" charset="-122"/>
                <a:ea typeface="Alibaba PuHuiTi R" pitchFamily="18" charset="-122"/>
                <a:cs typeface="Alibaba PuHuiTi R" pitchFamily="18" charset="-122"/>
              </a:rPr>
              <a:t> Kubernetes</a:t>
            </a:r>
            <a:r>
              <a:rPr lang="zh-CN" altLang="en-US" b="0">
                <a:solidFill>
                  <a:schemeClr val="bg1"/>
                </a:solidFill>
                <a:latin typeface="Alibaba PuHuiTi R" pitchFamily="18" charset="-122"/>
                <a:ea typeface="Alibaba PuHuiTi R" pitchFamily="18" charset="-122"/>
                <a:cs typeface="Alibaba PuHuiTi R" pitchFamily="18" charset="-122"/>
              </a:rPr>
              <a:t> </a:t>
            </a:r>
            <a:r>
              <a:rPr lang="zh-CN" altLang="en-GB" b="0">
                <a:solidFill>
                  <a:schemeClr val="bg1"/>
                </a:solidFill>
                <a:latin typeface="Alibaba PuHuiTi R" pitchFamily="18" charset="-122"/>
                <a:ea typeface="Alibaba PuHuiTi R" pitchFamily="18" charset="-122"/>
                <a:cs typeface="Alibaba PuHuiTi R" pitchFamily="18" charset="-122"/>
              </a:rPr>
              <a:t>向</a:t>
            </a:r>
            <a:r>
              <a:rPr lang="zh-CN" altLang="en-US" b="0">
                <a:solidFill>
                  <a:schemeClr val="bg1"/>
                </a:solidFill>
                <a:latin typeface="Alibaba PuHuiTi R" pitchFamily="18" charset="-122"/>
                <a:ea typeface="Alibaba PuHuiTi R" pitchFamily="18" charset="-122"/>
                <a:cs typeface="Alibaba PuHuiTi R" pitchFamily="18" charset="-122"/>
              </a:rPr>
              <a:t> </a:t>
            </a:r>
            <a:r>
              <a:rPr lang="en-US" altLang="zh-CN" b="0">
                <a:solidFill>
                  <a:schemeClr val="bg1"/>
                </a:solidFill>
                <a:latin typeface="Alibaba PuHuiTi R" pitchFamily="18" charset="-122"/>
                <a:ea typeface="Alibaba PuHuiTi R" pitchFamily="18" charset="-122"/>
                <a:cs typeface="Alibaba PuHuiTi R" pitchFamily="18" charset="-122"/>
              </a:rPr>
              <a:t>discovery</a:t>
            </a:r>
            <a:r>
              <a:rPr lang="zh-CN" altLang="en-US" b="0">
                <a:solidFill>
                  <a:schemeClr val="bg1"/>
                </a:solidFill>
                <a:latin typeface="Alibaba PuHuiTi R" pitchFamily="18" charset="-122"/>
                <a:ea typeface="Alibaba PuHuiTi R" pitchFamily="18" charset="-122"/>
                <a:cs typeface="Alibaba PuHuiTi R" pitchFamily="18" charset="-122"/>
              </a:rPr>
              <a:t> 发起注销请求</a:t>
            </a:r>
            <a:endParaRPr lang="en-US" altLang="zh-CN" b="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lang="en-GB" altLang="zh-CN" b="0">
                <a:solidFill>
                  <a:schemeClr val="bg1"/>
                </a:solidFill>
                <a:latin typeface="Alibaba PuHuiTi R" pitchFamily="18" charset="-122"/>
                <a:ea typeface="Alibaba PuHuiTi R" pitchFamily="18" charset="-122"/>
                <a:cs typeface="Alibaba PuHuiTi R" pitchFamily="18" charset="-122"/>
              </a:rPr>
              <a:t> Kubernetes</a:t>
            </a:r>
            <a:r>
              <a:rPr lang="zh-CN" altLang="en-US" b="0">
                <a:solidFill>
                  <a:schemeClr val="bg1"/>
                </a:solidFill>
                <a:latin typeface="Alibaba PuHuiTi R" pitchFamily="18" charset="-122"/>
                <a:ea typeface="Alibaba PuHuiTi R" pitchFamily="18" charset="-122"/>
                <a:cs typeface="Alibaba PuHuiTi R" pitchFamily="18" charset="-122"/>
              </a:rPr>
              <a:t> </a:t>
            </a:r>
            <a:r>
              <a:rPr lang="zh-CN" altLang="en-GB" b="0">
                <a:solidFill>
                  <a:schemeClr val="bg1"/>
                </a:solidFill>
                <a:latin typeface="Alibaba PuHuiTi R" pitchFamily="18" charset="-122"/>
                <a:ea typeface="Alibaba PuHuiTi R" pitchFamily="18" charset="-122"/>
                <a:cs typeface="Alibaba PuHuiTi R" pitchFamily="18" charset="-122"/>
              </a:rPr>
              <a:t>向</a:t>
            </a:r>
            <a:r>
              <a:rPr lang="zh-CN" altLang="en-US" b="0">
                <a:solidFill>
                  <a:schemeClr val="bg1"/>
                </a:solidFill>
                <a:latin typeface="Alibaba PuHuiTi R" pitchFamily="18" charset="-122"/>
                <a:ea typeface="Alibaba PuHuiTi R" pitchFamily="18" charset="-122"/>
                <a:cs typeface="Alibaba PuHuiTi R" pitchFamily="18" charset="-122"/>
              </a:rPr>
              <a:t> </a:t>
            </a:r>
            <a:r>
              <a:rPr lang="en-US" altLang="zh-CN" b="0">
                <a:solidFill>
                  <a:schemeClr val="bg1"/>
                </a:solidFill>
                <a:latin typeface="Alibaba PuHuiTi R" pitchFamily="18" charset="-122"/>
                <a:ea typeface="Alibaba PuHuiTi R" pitchFamily="18" charset="-122"/>
                <a:cs typeface="Alibaba PuHuiTi R" pitchFamily="18" charset="-122"/>
              </a:rPr>
              <a:t>APP</a:t>
            </a:r>
            <a:r>
              <a:rPr lang="zh-CN" altLang="en-US" b="0">
                <a:solidFill>
                  <a:schemeClr val="bg1"/>
                </a:solidFill>
                <a:latin typeface="Alibaba PuHuiTi R" pitchFamily="18" charset="-122"/>
                <a:ea typeface="Alibaba PuHuiTi R" pitchFamily="18" charset="-122"/>
                <a:cs typeface="Alibaba PuHuiTi R" pitchFamily="18" charset="-122"/>
              </a:rPr>
              <a:t> 发送 </a:t>
            </a:r>
            <a:r>
              <a:rPr lang="en-US" altLang="zh-CN" b="0">
                <a:solidFill>
                  <a:schemeClr val="bg1"/>
                </a:solidFill>
                <a:latin typeface="Alibaba PuHuiTi R" pitchFamily="18" charset="-122"/>
                <a:ea typeface="Alibaba PuHuiTi R" pitchFamily="18" charset="-122"/>
                <a:cs typeface="Alibaba PuHuiTi R" pitchFamily="18" charset="-122"/>
              </a:rPr>
              <a:t>SIGTER</a:t>
            </a:r>
            <a:r>
              <a:rPr lang="zh-CN" altLang="en-US" b="0">
                <a:solidFill>
                  <a:schemeClr val="bg1"/>
                </a:solidFill>
                <a:latin typeface="Alibaba PuHuiTi R" pitchFamily="18" charset="-122"/>
                <a:ea typeface="Alibaba PuHuiTi R" pitchFamily="18" charset="-122"/>
                <a:cs typeface="Alibaba PuHuiTi R" pitchFamily="18" charset="-122"/>
              </a:rPr>
              <a:t> 信号，进入优雅推出过程</a:t>
            </a:r>
            <a:endParaRPr lang="en-US" altLang="zh-CN" b="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3.</a:t>
            </a:r>
            <a:r>
              <a:rPr kumimoji="0" lang="zh-CN" altLang="en-US"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其他客户端在</a:t>
            </a:r>
            <a:r>
              <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kumimoji="0" lang="zh-CN" altLang="en-US"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个心跳周期内（最差，一般是实时的）退出</a:t>
            </a:r>
            <a:endParaRPr kumimoji="0" lang="en-US" altLang="zh-CN"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a:p>
            <a:pPr algn="l"/>
            <a:r>
              <a:rPr lang="en-US" altLang="zh-CN" b="0">
                <a:solidFill>
                  <a:schemeClr val="bg1"/>
                </a:solidFill>
                <a:latin typeface="Alibaba PuHuiTi R" pitchFamily="18" charset="-122"/>
                <a:ea typeface="Alibaba PuHuiTi R" pitchFamily="18" charset="-122"/>
                <a:cs typeface="Alibaba PuHuiTi R" pitchFamily="18" charset="-122"/>
              </a:rPr>
              <a:t>4.</a:t>
            </a:r>
            <a:r>
              <a:rPr lang="en-GB" altLang="zh-CN" b="0">
                <a:solidFill>
                  <a:schemeClr val="bg1"/>
                </a:solidFill>
                <a:latin typeface="Alibaba PuHuiTi R" pitchFamily="18" charset="-122"/>
                <a:ea typeface="Alibaba PuHuiTi R" pitchFamily="18" charset="-122"/>
                <a:cs typeface="Alibaba PuHuiTi R" pitchFamily="18" charset="-122"/>
              </a:rPr>
              <a:t> Kubernetes</a:t>
            </a:r>
            <a:r>
              <a:rPr lang="zh-CN" altLang="en-US" b="0">
                <a:solidFill>
                  <a:schemeClr val="bg1"/>
                </a:solidFill>
                <a:latin typeface="Alibaba PuHuiTi R" pitchFamily="18" charset="-122"/>
                <a:ea typeface="Alibaba PuHuiTi R" pitchFamily="18" charset="-122"/>
                <a:cs typeface="Alibaba PuHuiTi R" pitchFamily="18" charset="-122"/>
              </a:rPr>
              <a:t> </a:t>
            </a:r>
            <a:r>
              <a:rPr lang="zh-CN" altLang="en-GB" b="0">
                <a:solidFill>
                  <a:schemeClr val="bg1"/>
                </a:solidFill>
                <a:latin typeface="Alibaba PuHuiTi R" pitchFamily="18" charset="-122"/>
                <a:ea typeface="Alibaba PuHuiTi R" pitchFamily="18" charset="-122"/>
                <a:cs typeface="Alibaba PuHuiTi R" pitchFamily="18" charset="-122"/>
              </a:rPr>
              <a:t>退出</a:t>
            </a:r>
            <a:r>
              <a:rPr lang="zh-CN" altLang="en-US" b="0">
                <a:solidFill>
                  <a:schemeClr val="bg1"/>
                </a:solidFill>
                <a:latin typeface="Alibaba PuHuiTi R" pitchFamily="18" charset="-122"/>
                <a:ea typeface="Alibaba PuHuiTi R" pitchFamily="18" charset="-122"/>
                <a:cs typeface="Alibaba PuHuiTi R" pitchFamily="18" charset="-122"/>
              </a:rPr>
              <a:t>超时（一般议</a:t>
            </a:r>
            <a:r>
              <a:rPr lang="en-US" altLang="zh-CN" b="0">
                <a:solidFill>
                  <a:schemeClr val="bg1"/>
                </a:solidFill>
                <a:latin typeface="Alibaba PuHuiTi R" pitchFamily="18" charset="-122"/>
                <a:ea typeface="Alibaba PuHuiTi R" pitchFamily="18" charset="-122"/>
                <a:cs typeface="Alibaba PuHuiTi R" pitchFamily="18" charset="-122"/>
              </a:rPr>
              <a:t>10-60s</a:t>
            </a:r>
            <a:r>
              <a:rPr lang="zh-CN" altLang="en-US" b="0">
                <a:solidFill>
                  <a:schemeClr val="bg1"/>
                </a:solidFill>
                <a:latin typeface="Alibaba PuHuiTi R" pitchFamily="18" charset="-122"/>
                <a:ea typeface="Alibaba PuHuiTi R" pitchFamily="18" charset="-122"/>
                <a:cs typeface="Alibaba PuHuiTi R" pitchFamily="18" charset="-122"/>
              </a:rPr>
              <a:t>内），强制退出 </a:t>
            </a:r>
            <a:r>
              <a:rPr lang="en-US" altLang="zh-CN" b="0">
                <a:solidFill>
                  <a:schemeClr val="bg1"/>
                </a:solidFill>
                <a:latin typeface="Alibaba PuHuiTi R" pitchFamily="18" charset="-122"/>
                <a:ea typeface="Alibaba PuHuiTi R" pitchFamily="18" charset="-122"/>
                <a:cs typeface="Alibaba PuHuiTi R" pitchFamily="18" charset="-122"/>
              </a:rPr>
              <a:t>SIGKILL</a:t>
            </a:r>
            <a:endParaRPr kumimoji="0" lang="zh-CN" altLang="en-US" sz="30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客户端发现</a:t>
            </a:r>
            <a:endParaRPr lang="zh-CN" altLang="en-US">
              <a:sym typeface="+mn-ea"/>
            </a:endParaRP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lnSpc>
                <a:spcPct val="120000"/>
              </a:lnSpc>
              <a:buFont typeface="Arial" panose="020B060402020209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endParaRPr lang="zh-CN" altLang="en-US" dirty="0">
              <a:solidFill>
                <a:schemeClr val="bg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3639820" y="5034280"/>
            <a:ext cx="17103090" cy="827976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a:t>
            </a:r>
            <a:endParaRPr lang="zh-CN" altLang="en-US">
              <a:sym typeface="+mn-ea"/>
            </a:endParaRP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lnSpc>
                <a:spcPct val="120000"/>
              </a:lnSpc>
              <a:buFont typeface="Arial" panose="020B0604020202090204"/>
              <a:buNone/>
            </a:pPr>
            <a:r>
              <a:rPr lang="zh-CN" altLang="en-US">
                <a:sym typeface="+mn-ea"/>
              </a:rPr>
              <a:t>客户端通过负载均衡器向一个服务发送请求，这个负载均衡器会查询服务注册表，并将请求路由到可用的服务实例上。服务实例在服务注册表上被注册和注销(</a:t>
            </a:r>
            <a:r>
              <a:rPr lang="en-US" altLang="zh-CN">
                <a:sym typeface="+mn-ea"/>
              </a:rPr>
              <a:t>Consul Template+Nginx</a:t>
            </a:r>
            <a:r>
              <a:rPr lang="zh-CN" altLang="en-US">
                <a:sym typeface="+mn-ea"/>
              </a:rPr>
              <a:t>，</a:t>
            </a:r>
            <a:r>
              <a:rPr lang="en-US" altLang="zh-CN">
                <a:sym typeface="+mn-ea"/>
              </a:rPr>
              <a:t>kubernetes+etcd</a:t>
            </a:r>
            <a:r>
              <a:rPr lang="zh-CN" altLang="en-US">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310255" y="5013325"/>
            <a:ext cx="17761585" cy="811911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90204" pitchFamily="34" charset="0"/>
              <a:buNone/>
            </a:pPr>
            <a:r>
              <a:rPr lang="en-US" altLang="zh-CN" dirty="0">
                <a:sym typeface="+mn-ea"/>
              </a:rPr>
              <a:t>大家经常谈论的是一个叫 SOA</a:t>
            </a:r>
            <a:r>
              <a:rPr lang="zh-CN" altLang="en-US" dirty="0">
                <a:sym typeface="+mn-ea"/>
              </a:rPr>
              <a:t>（</a:t>
            </a:r>
            <a:r>
              <a:rPr lang="en-US" altLang="zh-CN" dirty="0">
                <a:sym typeface="+mn-ea"/>
              </a:rPr>
              <a:t>面向服务的架构模式</a:t>
            </a:r>
            <a:r>
              <a:rPr lang="zh-CN" altLang="en-US" dirty="0">
                <a:sym typeface="+mn-ea"/>
              </a:rPr>
              <a:t>）</a:t>
            </a:r>
            <a:r>
              <a:rPr lang="en-US" altLang="zh-CN" dirty="0">
                <a:sym typeface="+mn-ea"/>
              </a:rPr>
              <a:t>，它和微服务又是什么关系？你可以把微服务想成是 SOA 的一种实践</a:t>
            </a:r>
            <a:r>
              <a:rPr lang="zh-CN" altLang="en-US" dirty="0">
                <a:sym typeface="+mn-ea"/>
              </a:rPr>
              <a:t>。</a:t>
            </a:r>
            <a:endParaRPr kumimoji="1"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小即是美：小的服务代码少，bug 也少，易测试，易维护，也更容易不断迭代完善的精致进而美妙。</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单一职责：一个服务也只需要做好一件事，专注才能做好。</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尽可能早地创建原型：尽可能早的提供服务 API，建立服务契约，达成服务间沟通的一致性约定，至于实现和完善可以慢慢再做。</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可移植性比效率更重要：服务间的轻量级交互协议在效率和可移植性二者间，首要依然考虑兼容性和移植性。</a:t>
            </a:r>
            <a:endParaRPr lang="zh-CN" altLang="en-US" sz="3600" i="1" dirty="0">
              <a:solidFill>
                <a:schemeClr val="accent1"/>
              </a:solidFill>
              <a:sym typeface="+mn-ea"/>
            </a:endParaRPr>
          </a:p>
          <a:p>
            <a:pPr>
              <a:buFont typeface="Arial" panose="020B0604020202090204" pitchFamily="34" charset="0"/>
            </a:pPr>
            <a:r>
              <a:rPr kumimoji="1" lang="zh-CN" altLang="en-US" sz="3200" i="1" dirty="0">
                <a:solidFill>
                  <a:schemeClr val="accent2"/>
                </a:solidFill>
                <a:sym typeface="+mn-ea"/>
              </a:rPr>
              <a:t>You should instead think of Microservices as a specific approach for SOA in the same way that XP or Scrum are specific approaches for Agile software development.</a:t>
            </a:r>
            <a:endParaRPr kumimoji="1" lang="zh-CN" altLang="en-US" sz="3200" i="1" dirty="0">
              <a:solidFill>
                <a:schemeClr val="accent2"/>
              </a:solidFill>
              <a:sym typeface="+mn-ea"/>
            </a:endParaRPr>
          </a:p>
        </p:txBody>
      </p:sp>
      <p:pic>
        <p:nvPicPr>
          <p:cNvPr id="4" name="图片 3"/>
          <p:cNvPicPr>
            <a:picLocks noChangeAspect="1"/>
          </p:cNvPicPr>
          <p:nvPr/>
        </p:nvPicPr>
        <p:blipFill>
          <a:blip r:embed="rId1"/>
          <a:stretch>
            <a:fillRect/>
          </a:stretch>
        </p:blipFill>
        <p:spPr>
          <a:xfrm>
            <a:off x="13662025" y="4223385"/>
            <a:ext cx="10676890" cy="625475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9729470" cy="10005030"/>
          </a:xfrm>
        </p:spPr>
        <p:txBody>
          <a:bodyPr anchor="t" anchorCtr="0">
            <a:noAutofit/>
          </a:bodyPr>
          <a:lstStyle/>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客户端发现：</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服务端发现：</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endParaRPr lang="zh-CN" altLang="en-US" sz="3600" i="1" dirty="0">
              <a:solidFill>
                <a:schemeClr val="accent2"/>
              </a:solidFill>
              <a:latin typeface="Helvetica Oblique" charset="0"/>
              <a:cs typeface="Helvetica Oblique" charset="0"/>
              <a:sym typeface="+mn-ea"/>
            </a:endParaRPr>
          </a:p>
        </p:txBody>
      </p:sp>
      <p:pic>
        <p:nvPicPr>
          <p:cNvPr id="4" name="图片占位符 3"/>
          <p:cNvPicPr>
            <a:picLocks noGrp="1" noChangeAspect="1"/>
          </p:cNvPicPr>
          <p:nvPr>
            <p:ph type="pic" sz="half" idx="13"/>
          </p:nvPr>
        </p:nvPicPr>
        <p:blipFill>
          <a:blip r:embed="rId1"/>
          <a:srcRect l="-585" t="251" r="-277" b="-1013"/>
          <a:stretch>
            <a:fillRect/>
          </a:stretch>
        </p:blipFill>
        <p:spPr>
          <a:xfrm>
            <a:off x="12465685" y="3467100"/>
            <a:ext cx="11881485" cy="713930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29" y="2731770"/>
            <a:ext cx="19195687" cy="10005030"/>
          </a:xfrm>
        </p:spPr>
        <p:txBody>
          <a:bodyPr anchor="t" anchorCtr="0">
            <a:noAutofit/>
          </a:bodyPr>
          <a:lstStyle/>
          <a:p>
            <a:pPr>
              <a:lnSpc>
                <a:spcPct val="100000"/>
              </a:lnSpc>
              <a:buFont typeface="Arial" panose="020B0604020202090204" pitchFamily="34" charset="0"/>
            </a:pPr>
            <a:r>
              <a:rPr lang="zh-CN" altLang="en-US" b="1" dirty="0">
                <a:solidFill>
                  <a:schemeClr val="bg1"/>
                </a:solidFill>
                <a:latin typeface="Helvetica Oblique" charset="0"/>
                <a:cs typeface="Helvetica Oblique" charset="0"/>
                <a:sym typeface="+mn-ea"/>
              </a:rPr>
              <a:t>客户端发现：</a:t>
            </a:r>
            <a:endParaRPr lang="zh-CN" altLang="en-US" b="1"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b="1" dirty="0">
                <a:solidFill>
                  <a:schemeClr val="bg1"/>
                </a:solidFill>
                <a:latin typeface="Helvetica Oblique" charset="0"/>
                <a:cs typeface="Helvetica Oblique" charset="0"/>
                <a:sym typeface="+mn-ea"/>
              </a:rPr>
              <a:t>服务端发现：</a:t>
            </a:r>
            <a:endParaRPr lang="zh-CN" altLang="en-US" b="1" dirty="0">
              <a:solidFill>
                <a:schemeClr val="bg1"/>
              </a:solidFill>
              <a:latin typeface="Helvetica Oblique" charset="0"/>
              <a:cs typeface="Helvetica Oblique" charset="0"/>
              <a:sym typeface="+mn-ea"/>
            </a:endParaRPr>
          </a:p>
          <a:p>
            <a:pPr>
              <a:lnSpc>
                <a:spcPct val="12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endParaRPr lang="zh-CN" altLang="en-US" sz="3600" i="1" dirty="0">
              <a:solidFill>
                <a:schemeClr val="accent2"/>
              </a:solidFill>
              <a:latin typeface="Helvetica Oblique" charset="0"/>
              <a:cs typeface="Helvetica Oblique" charset="0"/>
              <a:sym typeface="+mn-ea"/>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19874956" cy="9935845"/>
          </a:xfrm>
        </p:spPr>
        <p:txBody>
          <a:bodyPr anchor="t" anchorCtr="0">
            <a:noAutofit/>
          </a:bodyPr>
          <a:lstStyle/>
          <a:p>
            <a:pPr>
              <a:lnSpc>
                <a:spcPct val="120000"/>
              </a:lnSpc>
              <a:buFont typeface="Arial" panose="020B0604020202090204" pitchFamily="34" charset="0"/>
            </a:pPr>
            <a:r>
              <a:rPr lang="zh-CN" altLang="en-US" sz="3600">
                <a:sym typeface="+mn-ea"/>
              </a:rPr>
              <a:t>早期我们使用最熟悉的 </a:t>
            </a:r>
            <a:r>
              <a:rPr lang="en-US" altLang="zh-CN" sz="3600">
                <a:sym typeface="+mn-ea"/>
              </a:rPr>
              <a:t>Zookeeper </a:t>
            </a:r>
            <a:r>
              <a:rPr lang="zh-CN" altLang="en-US" sz="3600">
                <a:sym typeface="+mn-ea"/>
              </a:rPr>
              <a:t>作为服务发现，</a:t>
            </a:r>
            <a:r>
              <a:rPr sz="3600">
                <a:sym typeface="+mn-ea"/>
              </a:rPr>
              <a:t>但是实际场景是海量服务发现和注册</a:t>
            </a:r>
            <a:r>
              <a:rPr lang="zh-CN" sz="3600">
                <a:sym typeface="+mn-ea"/>
              </a:rPr>
              <a:t>，</a:t>
            </a:r>
            <a:r>
              <a:rPr sz="3600">
                <a:sym typeface="+mn-ea"/>
              </a:rPr>
              <a:t>服务状态可以弱一致, 需要的是 AP 系统</a:t>
            </a:r>
            <a:r>
              <a:rPr lang="zh-CN" sz="3600">
                <a:sym typeface="+mn-ea"/>
              </a:rPr>
              <a:t>。</a:t>
            </a:r>
            <a:endParaRPr sz="3600">
              <a:sym typeface="+mn-ea"/>
            </a:endParaRPr>
          </a:p>
          <a:p>
            <a:pPr marL="342900" indent="-342900">
              <a:buFont typeface="Arial" panose="020B0604020202090204" pitchFamily="34" charset="0"/>
              <a:buChar char="•"/>
            </a:pPr>
            <a:r>
              <a:rPr lang="zh-CN" altLang="en-US" sz="3200" i="1">
                <a:solidFill>
                  <a:schemeClr val="accent1"/>
                </a:solidFill>
                <a:sym typeface="+mn-ea"/>
              </a:rPr>
              <a:t>分布式协调服务(要求任何时刻对 </a:t>
            </a:r>
            <a:r>
              <a:rPr lang="en-US" altLang="zh-CN" sz="3200" i="1">
                <a:solidFill>
                  <a:schemeClr val="accent1"/>
                </a:solidFill>
                <a:sym typeface="+mn-ea"/>
              </a:rPr>
              <a:t>ZooKeeper</a:t>
            </a:r>
            <a:r>
              <a:rPr lang="zh-CN" altLang="en-US" sz="3200" i="1">
                <a:solidFill>
                  <a:schemeClr val="accent1"/>
                </a:solidFill>
                <a:sym typeface="+mn-ea"/>
              </a:rPr>
              <a:t> 的访问请求能得到一致的数据，从而牺牲可用性)。</a:t>
            </a:r>
            <a:endParaRPr lang="en-US" altLang="zh-CN" sz="3200" i="1">
              <a:solidFill>
                <a:schemeClr val="accent1"/>
              </a:solidFill>
            </a:endParaRPr>
          </a:p>
          <a:p>
            <a:pPr marL="342900" indent="-342900">
              <a:buFont typeface="Arial" panose="020B0604020202090204" pitchFamily="34" charset="0"/>
              <a:buChar char="•"/>
            </a:pPr>
            <a:r>
              <a:rPr lang="zh-CN" altLang="en-US" sz="3200" i="1">
                <a:solidFill>
                  <a:schemeClr val="accent1"/>
                </a:solidFill>
                <a:sym typeface="+mn-ea"/>
              </a:rPr>
              <a:t>网络抖动或网络分区会导致的 </a:t>
            </a:r>
            <a:r>
              <a:rPr lang="en-US" altLang="zh-CN" sz="3200" i="1">
                <a:solidFill>
                  <a:schemeClr val="accent1"/>
                </a:solidFill>
                <a:sym typeface="+mn-ea"/>
              </a:rPr>
              <a:t>master </a:t>
            </a:r>
            <a:r>
              <a:rPr lang="zh-CN" altLang="en-US" sz="3200" i="1">
                <a:solidFill>
                  <a:schemeClr val="accent1"/>
                </a:solidFill>
                <a:sym typeface="+mn-ea"/>
              </a:rPr>
              <a:t>节点因为其他节点失去联系而重新选举或超过半数不可用导致服务注册发现瘫痪。</a:t>
            </a:r>
            <a:endParaRPr lang="zh-CN" altLang="en-US" sz="3200" i="1">
              <a:solidFill>
                <a:schemeClr val="accent1"/>
              </a:solidFill>
              <a:sym typeface="+mn-ea"/>
            </a:endParaRPr>
          </a:p>
          <a:p>
            <a:pPr marL="342900" indent="-342900">
              <a:buFont typeface="Arial" panose="020B0604020202090204" pitchFamily="34" charset="0"/>
              <a:buChar char="•"/>
            </a:pPr>
            <a:r>
              <a:rPr lang="zh-CN" altLang="en-US" sz="3200" i="1">
                <a:solidFill>
                  <a:schemeClr val="accent1"/>
                </a:solidFill>
                <a:sym typeface="+mn-ea"/>
              </a:rPr>
              <a:t>大量服务长连接导致性能瓶颈。</a:t>
            </a:r>
            <a:endParaRPr lang="zh-CN" altLang="en-US" sz="3200" i="1">
              <a:solidFill>
                <a:schemeClr val="accent1"/>
              </a:solidFill>
              <a:sym typeface="+mn-ea"/>
            </a:endParaRPr>
          </a:p>
          <a:p>
            <a:pPr>
              <a:buFont typeface="Arial" panose="020B060402020209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发现服务，试想两个场景，牺牲一致性，最终一致性的情况：</a:t>
            </a:r>
            <a:endParaRPr lang="zh-CN" altLang="en-US" sz="3600" dirty="0">
              <a:sym typeface="+mn-ea"/>
            </a:endParaRPr>
          </a:p>
          <a:p>
            <a:pPr marL="571500" indent="-571500">
              <a:buFont typeface="Arial" panose="020B0604020202090204" pitchFamily="34" charset="0"/>
              <a:buChar char="•"/>
            </a:pPr>
            <a:r>
              <a:rPr lang="zh-CN" altLang="en-US" sz="3200" i="1" dirty="0">
                <a:solidFill>
                  <a:schemeClr val="accent1"/>
                </a:solidFill>
                <a:sym typeface="+mn-ea"/>
              </a:rPr>
              <a:t>注册的事件延迟</a:t>
            </a:r>
            <a:endParaRPr lang="zh-CN" altLang="en-US" sz="3200" i="1" dirty="0">
              <a:solidFill>
                <a:schemeClr val="accent1"/>
              </a:solidFill>
              <a:sym typeface="+mn-ea"/>
            </a:endParaRPr>
          </a:p>
          <a:p>
            <a:pPr marL="571500" indent="-571500">
              <a:buFont typeface="Arial" panose="020B060402020209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9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1"/>
          <a:srcRect l="-647" r="-639"/>
          <a:stretch>
            <a:fillRect/>
          </a:stretch>
        </p:blipFill>
        <p:spPr>
          <a:xfrm>
            <a:off x="12804775" y="4189730"/>
            <a:ext cx="11507470" cy="6364605"/>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marL="342900" indent="-342900">
              <a:buFont typeface="Arial" panose="020B0604020202090204" pitchFamily="34" charset="0"/>
              <a:buChar char="•"/>
            </a:pPr>
            <a:r>
              <a:rPr lang="zh-CN" altLang="en-US" sz="3600">
                <a:sym typeface="+mn-ea"/>
              </a:rPr>
              <a:t>通过 </a:t>
            </a:r>
            <a:r>
              <a:rPr lang="en-US" altLang="zh-CN" sz="3600">
                <a:sym typeface="+mn-ea"/>
              </a:rPr>
              <a:t>Family(appid) </a:t>
            </a:r>
            <a:r>
              <a:rPr lang="zh-CN" altLang="en-US" sz="3600">
                <a:sym typeface="+mn-ea"/>
              </a:rPr>
              <a:t>和 </a:t>
            </a:r>
            <a:r>
              <a:rPr lang="en-US" altLang="zh-CN" sz="3600">
                <a:sym typeface="+mn-ea"/>
              </a:rPr>
              <a:t>Addr(IP:Port) </a:t>
            </a:r>
            <a:r>
              <a:rPr lang="zh-CN" altLang="en-US" sz="3600">
                <a:sym typeface="+mn-ea"/>
              </a:rPr>
              <a:t>定位实例</a:t>
            </a:r>
            <a:r>
              <a:rPr lang="en-US" altLang="zh-CN" sz="3600">
                <a:sym typeface="+mn-ea"/>
              </a:rPr>
              <a:t>，</a:t>
            </a:r>
            <a:r>
              <a:rPr lang="zh-CN" altLang="en-US" sz="3600">
                <a:sym typeface="+mn-ea"/>
              </a:rPr>
              <a:t>除此之外还可以附加更多的元数据：权重、染色标签、集群等。</a:t>
            </a:r>
            <a:endParaRPr lang="zh-CN" altLang="en-US" sz="3600">
              <a:sym typeface="+mn-ea"/>
            </a:endParaRPr>
          </a:p>
          <a:p>
            <a:pPr>
              <a:buFont typeface="Arial" panose="020B0604020202090204" pitchFamily="34" charset="0"/>
            </a:pPr>
            <a:r>
              <a:rPr lang="zh-CN" altLang="en-US" sz="3600">
                <a:sym typeface="+mn-ea"/>
              </a:rPr>
              <a:t>    </a:t>
            </a:r>
            <a:r>
              <a:rPr lang="en-US" altLang="zh-CN" sz="3200" i="1">
                <a:solidFill>
                  <a:schemeClr val="accent1"/>
                </a:solidFill>
                <a:sym typeface="+mn-ea"/>
              </a:rPr>
              <a:t>appid: </a:t>
            </a:r>
            <a:r>
              <a:rPr lang="zh-CN" altLang="en-US" sz="3200" i="1">
                <a:solidFill>
                  <a:schemeClr val="accent1"/>
                </a:solidFill>
                <a:sym typeface="+mn-ea"/>
              </a:rPr>
              <a:t>使用三段式命名，</a:t>
            </a:r>
            <a:r>
              <a:rPr lang="en-US" altLang="zh-CN" sz="3200" i="1">
                <a:solidFill>
                  <a:schemeClr val="accent1"/>
                </a:solidFill>
                <a:sym typeface="+mn-ea"/>
              </a:rPr>
              <a:t>business.service.xxx</a:t>
            </a:r>
            <a:endParaRPr lang="zh-CN" altLang="en-US" sz="3200" i="1">
              <a:solidFill>
                <a:schemeClr val="accent1"/>
              </a:solidFill>
              <a:sym typeface="+mn-ea"/>
            </a:endParaRPr>
          </a:p>
          <a:p>
            <a:pPr marL="342900" indent="-342900">
              <a:buFont typeface="Arial" panose="020B0604020202090204" pitchFamily="34" charset="0"/>
              <a:buChar char="•"/>
            </a:pPr>
            <a:r>
              <a:rPr lang="en-US" altLang="zh-CN" sz="3600">
                <a:sym typeface="+mn-ea"/>
              </a:rPr>
              <a:t>Provider  </a:t>
            </a:r>
            <a:r>
              <a:rPr lang="zh-CN" altLang="en-US" sz="3600">
                <a:sym typeface="+mn-ea"/>
              </a:rPr>
              <a:t>注册后定期</a:t>
            </a:r>
            <a:r>
              <a:rPr lang="en-US" altLang="zh-CN" sz="3600">
                <a:sym typeface="+mn-ea"/>
              </a:rPr>
              <a:t>(30s)</a:t>
            </a:r>
            <a:r>
              <a:rPr lang="zh-CN" altLang="en-US" sz="3600">
                <a:sym typeface="+mn-ea"/>
              </a:rPr>
              <a:t>心跳一次，注册， 心跳，下线都需要进行同步，注册和下线需要进行长轮询推送。</a:t>
            </a:r>
            <a:endParaRPr lang="zh-CN" altLang="en-US" sz="3600">
              <a:sym typeface="+mn-ea"/>
            </a:endParaRPr>
          </a:p>
          <a:p>
            <a:pPr>
              <a:buFont typeface="Arial" panose="020B0604020202090204" pitchFamily="34" charset="0"/>
            </a:pPr>
            <a:r>
              <a:rPr lang="zh-CN" altLang="en-US" sz="3600"/>
              <a:t>    </a:t>
            </a:r>
            <a:r>
              <a:rPr lang="zh-CN" altLang="en-US" sz="3200" i="1">
                <a:solidFill>
                  <a:schemeClr val="accent1"/>
                </a:solidFill>
              </a:rPr>
              <a:t>新启动节点，需要 </a:t>
            </a:r>
            <a:r>
              <a:rPr lang="en-US" altLang="zh-CN" sz="3200" i="1">
                <a:solidFill>
                  <a:schemeClr val="accent1"/>
                </a:solidFill>
              </a:rPr>
              <a:t>load cache</a:t>
            </a:r>
            <a:r>
              <a:rPr lang="zh-CN" altLang="en-US" sz="3200" i="1">
                <a:solidFill>
                  <a:schemeClr val="accent1"/>
                </a:solidFill>
              </a:rPr>
              <a:t>，</a:t>
            </a:r>
            <a:r>
              <a:rPr lang="en-US" altLang="zh-CN" sz="3200" i="1">
                <a:solidFill>
                  <a:schemeClr val="accent1"/>
                </a:solidFill>
              </a:rPr>
              <a:t>JVM </a:t>
            </a:r>
            <a:r>
              <a:rPr lang="zh-CN" altLang="en-US" sz="3200" i="1">
                <a:solidFill>
                  <a:schemeClr val="accent1"/>
                </a:solidFill>
              </a:rPr>
              <a:t>预热。</a:t>
            </a:r>
            <a:endParaRPr lang="zh-CN" altLang="en-US" sz="3200" i="1">
              <a:solidFill>
                <a:schemeClr val="accent1"/>
              </a:solidFill>
            </a:endParaRPr>
          </a:p>
          <a:p>
            <a:pPr>
              <a:buFont typeface="Arial" panose="020B0604020202090204" pitchFamily="34" charset="0"/>
            </a:pPr>
            <a:r>
              <a:rPr lang="zh-CN" altLang="en-US" sz="3200" i="1">
                <a:solidFill>
                  <a:schemeClr val="accent1"/>
                </a:solidFill>
              </a:rPr>
              <a:t>    故障时，</a:t>
            </a:r>
            <a:r>
              <a:rPr lang="en-US" altLang="zh-CN" sz="3200" i="1">
                <a:solidFill>
                  <a:schemeClr val="accent1"/>
                </a:solidFill>
              </a:rPr>
              <a:t>Provider </a:t>
            </a:r>
            <a:r>
              <a:rPr lang="zh-CN" altLang="en-US" sz="3200" i="1">
                <a:solidFill>
                  <a:schemeClr val="accent1"/>
                </a:solidFill>
              </a:rPr>
              <a:t>不建议重启和发布。</a:t>
            </a:r>
            <a:endParaRPr lang="zh-CN" altLang="en-US" sz="3600"/>
          </a:p>
          <a:p>
            <a:pPr marL="342900" indent="-342900">
              <a:buFont typeface="Arial" panose="020B0604020202090204" pitchFamily="34" charset="0"/>
              <a:buChar char="•"/>
            </a:pPr>
            <a:r>
              <a:rPr lang="en-US" altLang="zh-CN" sz="3600">
                <a:sym typeface="+mn-ea"/>
              </a:rPr>
              <a:t>Consumer </a:t>
            </a:r>
            <a:r>
              <a:rPr lang="zh-CN" altLang="en-US" sz="3600">
                <a:sym typeface="+mn-ea"/>
              </a:rPr>
              <a:t>启动时拉取实例，发起</a:t>
            </a:r>
            <a:r>
              <a:rPr lang="en-US" altLang="zh-CN" sz="3600">
                <a:sym typeface="+mn-ea"/>
              </a:rPr>
              <a:t>30s</a:t>
            </a:r>
            <a:r>
              <a:rPr lang="zh-CN" altLang="en-US" sz="3600">
                <a:sym typeface="+mn-ea"/>
              </a:rPr>
              <a:t>长轮询。</a:t>
            </a:r>
            <a:endParaRPr lang="zh-CN" altLang="en-US" sz="3600">
              <a:sym typeface="+mn-ea"/>
            </a:endParaRPr>
          </a:p>
          <a:p>
            <a:pPr>
              <a:buFont typeface="Arial" panose="020B0604020202090204" pitchFamily="34" charset="0"/>
            </a:pPr>
            <a:r>
              <a:rPr lang="zh-CN" altLang="en-US" sz="3600">
                <a:sym typeface="+mn-ea"/>
              </a:rPr>
              <a:t>    </a:t>
            </a:r>
            <a:r>
              <a:rPr lang="zh-CN" altLang="en-US" sz="3200" i="1">
                <a:solidFill>
                  <a:schemeClr val="accent1"/>
                </a:solidFill>
                <a:sym typeface="+mn-ea"/>
              </a:rPr>
              <a:t>故障时，需要 </a:t>
            </a:r>
            <a:r>
              <a:rPr lang="en-US" altLang="zh-CN" sz="3200" i="1">
                <a:solidFill>
                  <a:schemeClr val="accent1"/>
                </a:solidFill>
                <a:sym typeface="+mn-ea"/>
              </a:rPr>
              <a:t>client </a:t>
            </a:r>
            <a:r>
              <a:rPr lang="zh-CN" altLang="en-US" sz="3200" i="1">
                <a:solidFill>
                  <a:schemeClr val="accent1"/>
                </a:solidFill>
                <a:sym typeface="+mn-ea"/>
              </a:rPr>
              <a:t>侧 </a:t>
            </a:r>
            <a:r>
              <a:rPr lang="en-US" altLang="zh-CN" sz="3200" i="1">
                <a:solidFill>
                  <a:schemeClr val="accent1"/>
                </a:solidFill>
                <a:sym typeface="+mn-ea"/>
              </a:rPr>
              <a:t>cache </a:t>
            </a:r>
            <a:r>
              <a:rPr lang="zh-CN" altLang="en-US" sz="3200" i="1">
                <a:solidFill>
                  <a:schemeClr val="accent1"/>
                </a:solidFill>
                <a:sym typeface="+mn-ea"/>
              </a:rPr>
              <a:t>节点信息。</a:t>
            </a:r>
            <a:endParaRPr lang="zh-CN" altLang="en-US" sz="3600">
              <a:sym typeface="+mn-ea"/>
            </a:endParaRPr>
          </a:p>
          <a:p>
            <a:pPr marL="342900" indent="-342900">
              <a:buFont typeface="Arial" panose="020B0604020202090204" pitchFamily="34" charset="0"/>
              <a:buChar char="•"/>
            </a:pPr>
            <a:r>
              <a:rPr lang="en-US" altLang="zh-CN" sz="3600">
                <a:sym typeface="+mn-ea"/>
              </a:rPr>
              <a:t>Server </a:t>
            </a:r>
            <a:r>
              <a:rPr lang="zh-CN" altLang="en-US" sz="3600">
                <a:sym typeface="+mn-ea"/>
              </a:rPr>
              <a:t>定期</a:t>
            </a:r>
            <a:r>
              <a:rPr lang="en-US" altLang="zh-CN" sz="3600">
                <a:sym typeface="+mn-ea"/>
              </a:rPr>
              <a:t>(60s)</a:t>
            </a:r>
            <a:r>
              <a:rPr lang="zh-CN" altLang="en-US" sz="3600">
                <a:sym typeface="+mn-ea"/>
              </a:rPr>
              <a:t>检测失效</a:t>
            </a:r>
            <a:r>
              <a:rPr lang="en-US" altLang="zh-CN" sz="3600">
                <a:sym typeface="+mn-ea"/>
              </a:rPr>
              <a:t>(90s)</a:t>
            </a:r>
            <a:r>
              <a:rPr lang="zh-CN" altLang="en-US" sz="3600">
                <a:sym typeface="+mn-ea"/>
              </a:rPr>
              <a:t>的实例，失效则剔除。短时间里丢失了大量的心跳连接（</a:t>
            </a:r>
            <a:r>
              <a:rPr lang="en-US" altLang="zh-CN" sz="3600">
                <a:sym typeface="+mn-ea"/>
              </a:rPr>
              <a:t>15</a:t>
            </a:r>
            <a:r>
              <a:rPr lang="zh-CN" altLang="en-US" sz="3600">
                <a:sym typeface="+mn-ea"/>
              </a:rPr>
              <a:t>分钟内心跳低于期望值*</a:t>
            </a:r>
            <a:r>
              <a:rPr lang="en-US" altLang="zh-CN" sz="3600">
                <a:sym typeface="+mn-ea"/>
              </a:rPr>
              <a:t>85%</a:t>
            </a:r>
            <a:r>
              <a:rPr lang="zh-CN" altLang="en-US" sz="360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pic>
        <p:nvPicPr>
          <p:cNvPr id="3" name="图片占位符 2"/>
          <p:cNvPicPr>
            <a:picLocks noGrp="1" noChangeAspect="1"/>
          </p:cNvPicPr>
          <p:nvPr>
            <p:ph type="pic" sz="half" idx="13"/>
          </p:nvPr>
        </p:nvPicPr>
        <p:blipFill>
          <a:blip r:embed="rId1">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17732647" cy="9935845"/>
          </a:xfrm>
        </p:spPr>
        <p:txBody>
          <a:bodyPr anchor="t" anchorCtr="0">
            <a:noAutofit/>
          </a:bodyPr>
          <a:lstStyle/>
          <a:p>
            <a:pPr marL="342900" indent="-342900">
              <a:lnSpc>
                <a:spcPct val="120000"/>
              </a:lnSpc>
              <a:buFont typeface="Arial" panose="020B0604020202090204" pitchFamily="34" charset="0"/>
              <a:buChar char="•"/>
            </a:pPr>
            <a:r>
              <a:rPr lang="zh-CN" altLang="en-US" sz="3600">
                <a:sym typeface="+mn-ea"/>
              </a:rPr>
              <a:t>通过 </a:t>
            </a:r>
            <a:r>
              <a:rPr lang="en-US" altLang="zh-CN" sz="3600">
                <a:sym typeface="+mn-ea"/>
              </a:rPr>
              <a:t>Family(appid) </a:t>
            </a:r>
            <a:r>
              <a:rPr lang="zh-CN" altLang="en-US" sz="3600">
                <a:sym typeface="+mn-ea"/>
              </a:rPr>
              <a:t>和 </a:t>
            </a:r>
            <a:r>
              <a:rPr lang="en-US" altLang="zh-CN" sz="3600">
                <a:sym typeface="+mn-ea"/>
              </a:rPr>
              <a:t>Addr(IP:Port) </a:t>
            </a:r>
            <a:r>
              <a:rPr lang="zh-CN" altLang="en-US" sz="3600">
                <a:sym typeface="+mn-ea"/>
              </a:rPr>
              <a:t>定位实例</a:t>
            </a:r>
            <a:r>
              <a:rPr lang="en-US" altLang="zh-CN" sz="3600">
                <a:sym typeface="+mn-ea"/>
              </a:rPr>
              <a:t>，</a:t>
            </a:r>
            <a:r>
              <a:rPr lang="zh-CN" altLang="en-US" sz="3600">
                <a:sym typeface="+mn-ea"/>
              </a:rPr>
              <a:t>除此之外还可以附加更多的元数据：权重、染色标签、集群等。</a:t>
            </a:r>
            <a:endParaRPr lang="zh-CN" altLang="en-US" sz="3600">
              <a:sym typeface="+mn-ea"/>
            </a:endParaRPr>
          </a:p>
          <a:p>
            <a:pPr>
              <a:buFont typeface="Arial" panose="020B0604020202090204" pitchFamily="34" charset="0"/>
            </a:pPr>
            <a:r>
              <a:rPr lang="zh-CN" altLang="en-US" sz="3600">
                <a:sym typeface="+mn-ea"/>
              </a:rPr>
              <a:t>    </a:t>
            </a:r>
            <a:r>
              <a:rPr lang="en-US" altLang="zh-CN" sz="3200" i="1">
                <a:solidFill>
                  <a:schemeClr val="accent1"/>
                </a:solidFill>
                <a:sym typeface="+mn-ea"/>
              </a:rPr>
              <a:t>appid: </a:t>
            </a:r>
            <a:r>
              <a:rPr lang="zh-CN" altLang="en-US" sz="3200" i="1">
                <a:solidFill>
                  <a:schemeClr val="accent1"/>
                </a:solidFill>
                <a:sym typeface="+mn-ea"/>
              </a:rPr>
              <a:t>使用三段式命名，</a:t>
            </a:r>
            <a:r>
              <a:rPr lang="en-US" altLang="zh-CN" sz="3200" i="1">
                <a:solidFill>
                  <a:schemeClr val="accent1"/>
                </a:solidFill>
                <a:sym typeface="+mn-ea"/>
              </a:rPr>
              <a:t>business.service.xxx</a:t>
            </a:r>
            <a:endParaRPr lang="zh-CN" altLang="en-US" sz="3200" i="1">
              <a:solidFill>
                <a:schemeClr val="accent1"/>
              </a:solidFill>
              <a:sym typeface="+mn-ea"/>
            </a:endParaRPr>
          </a:p>
          <a:p>
            <a:pPr marL="342900" indent="-342900">
              <a:lnSpc>
                <a:spcPct val="120000"/>
              </a:lnSpc>
              <a:buFont typeface="Arial" panose="020B0604020202090204" pitchFamily="34" charset="0"/>
              <a:buChar char="•"/>
            </a:pPr>
            <a:r>
              <a:rPr lang="en-US" altLang="zh-CN" sz="3600">
                <a:sym typeface="+mn-ea"/>
              </a:rPr>
              <a:t>Provider  </a:t>
            </a:r>
            <a:r>
              <a:rPr lang="zh-CN" altLang="en-US" sz="3600">
                <a:sym typeface="+mn-ea"/>
              </a:rPr>
              <a:t>注册后定期</a:t>
            </a:r>
            <a:r>
              <a:rPr lang="en-US" altLang="zh-CN" sz="3600">
                <a:sym typeface="+mn-ea"/>
              </a:rPr>
              <a:t>(30s)</a:t>
            </a:r>
            <a:r>
              <a:rPr lang="zh-CN" altLang="en-US" sz="3600">
                <a:sym typeface="+mn-ea"/>
              </a:rPr>
              <a:t>心跳一次，注册， 心跳，下线都需要进行同步，注册和下线需要进行长轮询推送。</a:t>
            </a:r>
            <a:endParaRPr lang="zh-CN" altLang="en-US" sz="3600">
              <a:sym typeface="+mn-ea"/>
            </a:endParaRPr>
          </a:p>
          <a:p>
            <a:pPr>
              <a:buFont typeface="Arial" panose="020B0604020202090204" pitchFamily="34" charset="0"/>
            </a:pPr>
            <a:r>
              <a:rPr lang="zh-CN" altLang="en-US" sz="3600"/>
              <a:t>    </a:t>
            </a:r>
            <a:r>
              <a:rPr lang="zh-CN" altLang="en-US" sz="3200" i="1">
                <a:solidFill>
                  <a:schemeClr val="accent1"/>
                </a:solidFill>
              </a:rPr>
              <a:t>新启动节点，需要 </a:t>
            </a:r>
            <a:r>
              <a:rPr lang="en-US" altLang="zh-CN" sz="3200" i="1">
                <a:solidFill>
                  <a:schemeClr val="accent1"/>
                </a:solidFill>
              </a:rPr>
              <a:t>load cache</a:t>
            </a:r>
            <a:r>
              <a:rPr lang="zh-CN" altLang="en-US" sz="3200" i="1">
                <a:solidFill>
                  <a:schemeClr val="accent1"/>
                </a:solidFill>
              </a:rPr>
              <a:t>，</a:t>
            </a:r>
            <a:r>
              <a:rPr lang="en-US" altLang="zh-CN" sz="3200" i="1">
                <a:solidFill>
                  <a:schemeClr val="accent1"/>
                </a:solidFill>
              </a:rPr>
              <a:t>JVM </a:t>
            </a:r>
            <a:r>
              <a:rPr lang="zh-CN" altLang="en-US" sz="3200" i="1">
                <a:solidFill>
                  <a:schemeClr val="accent1"/>
                </a:solidFill>
              </a:rPr>
              <a:t>预热。</a:t>
            </a:r>
            <a:endParaRPr lang="zh-CN" altLang="en-US" sz="3200" i="1">
              <a:solidFill>
                <a:schemeClr val="accent1"/>
              </a:solidFill>
            </a:endParaRPr>
          </a:p>
          <a:p>
            <a:pPr>
              <a:buFont typeface="Arial" panose="020B0604020202090204" pitchFamily="34" charset="0"/>
            </a:pPr>
            <a:r>
              <a:rPr lang="zh-CN" altLang="en-US" sz="3200" i="1">
                <a:solidFill>
                  <a:schemeClr val="accent1"/>
                </a:solidFill>
              </a:rPr>
              <a:t>    故障时，</a:t>
            </a:r>
            <a:r>
              <a:rPr lang="en-US" altLang="zh-CN" sz="3200" i="1">
                <a:solidFill>
                  <a:schemeClr val="accent1"/>
                </a:solidFill>
              </a:rPr>
              <a:t>Provider </a:t>
            </a:r>
            <a:r>
              <a:rPr lang="zh-CN" altLang="en-US" sz="3200" i="1">
                <a:solidFill>
                  <a:schemeClr val="accent1"/>
                </a:solidFill>
              </a:rPr>
              <a:t>不建议重启和发布。</a:t>
            </a:r>
            <a:endParaRPr lang="zh-CN" altLang="en-US" sz="3600"/>
          </a:p>
          <a:p>
            <a:pPr marL="342900" indent="-342900">
              <a:buFont typeface="Arial" panose="020B0604020202090204" pitchFamily="34" charset="0"/>
              <a:buChar char="•"/>
            </a:pPr>
            <a:r>
              <a:rPr lang="en-US" altLang="zh-CN" sz="3600">
                <a:sym typeface="+mn-ea"/>
              </a:rPr>
              <a:t>Consumer </a:t>
            </a:r>
            <a:r>
              <a:rPr lang="zh-CN" altLang="en-US" sz="3600">
                <a:sym typeface="+mn-ea"/>
              </a:rPr>
              <a:t>启动时拉取实例，发起</a:t>
            </a:r>
            <a:r>
              <a:rPr lang="en-US" altLang="zh-CN" sz="3600">
                <a:sym typeface="+mn-ea"/>
              </a:rPr>
              <a:t>30s</a:t>
            </a:r>
            <a:r>
              <a:rPr lang="zh-CN" altLang="en-US" sz="3600">
                <a:sym typeface="+mn-ea"/>
              </a:rPr>
              <a:t>长轮询。</a:t>
            </a:r>
            <a:endParaRPr lang="zh-CN" altLang="en-US" sz="3600">
              <a:sym typeface="+mn-ea"/>
            </a:endParaRPr>
          </a:p>
          <a:p>
            <a:pPr>
              <a:buFont typeface="Arial" panose="020B0604020202090204" pitchFamily="34" charset="0"/>
            </a:pPr>
            <a:r>
              <a:rPr lang="zh-CN" altLang="en-US" sz="3600">
                <a:sym typeface="+mn-ea"/>
              </a:rPr>
              <a:t>    </a:t>
            </a:r>
            <a:r>
              <a:rPr lang="zh-CN" altLang="en-US" sz="3200" i="1">
                <a:solidFill>
                  <a:schemeClr val="accent1"/>
                </a:solidFill>
                <a:sym typeface="+mn-ea"/>
              </a:rPr>
              <a:t>故障时，需要 </a:t>
            </a:r>
            <a:r>
              <a:rPr lang="en-US" altLang="zh-CN" sz="3200" i="1">
                <a:solidFill>
                  <a:schemeClr val="accent1"/>
                </a:solidFill>
                <a:sym typeface="+mn-ea"/>
              </a:rPr>
              <a:t>client </a:t>
            </a:r>
            <a:r>
              <a:rPr lang="zh-CN" altLang="en-US" sz="3200" i="1">
                <a:solidFill>
                  <a:schemeClr val="accent1"/>
                </a:solidFill>
                <a:sym typeface="+mn-ea"/>
              </a:rPr>
              <a:t>侧 </a:t>
            </a:r>
            <a:r>
              <a:rPr lang="en-US" altLang="zh-CN" sz="3200" i="1">
                <a:solidFill>
                  <a:schemeClr val="accent1"/>
                </a:solidFill>
                <a:sym typeface="+mn-ea"/>
              </a:rPr>
              <a:t>cache </a:t>
            </a:r>
            <a:r>
              <a:rPr lang="zh-CN" altLang="en-US" sz="3200" i="1">
                <a:solidFill>
                  <a:schemeClr val="accent1"/>
                </a:solidFill>
                <a:sym typeface="+mn-ea"/>
              </a:rPr>
              <a:t>节点信息。</a:t>
            </a:r>
            <a:endParaRPr lang="zh-CN" altLang="en-US" sz="3600">
              <a:sym typeface="+mn-ea"/>
            </a:endParaRPr>
          </a:p>
          <a:p>
            <a:pPr marL="342900" indent="-342900">
              <a:lnSpc>
                <a:spcPct val="120000"/>
              </a:lnSpc>
              <a:buFont typeface="Arial" panose="020B0604020202090204" pitchFamily="34" charset="0"/>
              <a:buChar char="•"/>
            </a:pPr>
            <a:r>
              <a:rPr lang="en-US" altLang="zh-CN" sz="3600">
                <a:sym typeface="+mn-ea"/>
              </a:rPr>
              <a:t>Server </a:t>
            </a:r>
            <a:r>
              <a:rPr lang="zh-CN" altLang="en-US" sz="3600">
                <a:sym typeface="+mn-ea"/>
              </a:rPr>
              <a:t>定期</a:t>
            </a:r>
            <a:r>
              <a:rPr lang="en-US" altLang="zh-CN" sz="3600">
                <a:sym typeface="+mn-ea"/>
              </a:rPr>
              <a:t>(60s)</a:t>
            </a:r>
            <a:r>
              <a:rPr lang="zh-CN" altLang="en-US" sz="3600">
                <a:sym typeface="+mn-ea"/>
              </a:rPr>
              <a:t>检测失效</a:t>
            </a:r>
            <a:r>
              <a:rPr lang="en-US" altLang="zh-CN" sz="3600">
                <a:sym typeface="+mn-ea"/>
              </a:rPr>
              <a:t>(90s)</a:t>
            </a:r>
            <a:r>
              <a:rPr lang="zh-CN" altLang="en-US" sz="3600">
                <a:sym typeface="+mn-ea"/>
              </a:rPr>
              <a:t>的实例，失效则剔除。短时间里丢失了大量的心跳连接（</a:t>
            </a:r>
            <a:r>
              <a:rPr lang="en-US" altLang="zh-CN" sz="3600">
                <a:sym typeface="+mn-ea"/>
              </a:rPr>
              <a:t>15</a:t>
            </a:r>
            <a:r>
              <a:rPr lang="zh-CN" altLang="en-US" sz="3600">
                <a:sym typeface="+mn-ea"/>
              </a:rPr>
              <a:t>分钟内心跳低于期望值*</a:t>
            </a:r>
            <a:r>
              <a:rPr lang="en-US" altLang="zh-CN" sz="3600">
                <a:sym typeface="+mn-ea"/>
              </a:rPr>
              <a:t>85%</a:t>
            </a:r>
            <a:r>
              <a:rPr lang="zh-CN" altLang="en-US" sz="360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endParaRPr kumimoji="1" lang="zh-CN" altLang="en-US">
              <a:solidFill>
                <a:schemeClr val="accent1"/>
              </a:solidFill>
              <a:sym typeface="+mn-ea"/>
            </a:endParaRPr>
          </a:p>
          <a:p>
            <a:pPr marL="571500" indent="-571500">
              <a:buFont typeface="Arial" panose="020B0604020202090204" pitchFamily="34" charset="0"/>
              <a:buChar char="•"/>
            </a:pPr>
            <a:r>
              <a:rPr kumimoji="1" lang="en-US" altLang="zh-CN">
                <a:sym typeface="+mn-ea"/>
              </a:rPr>
              <a:t>References</a:t>
            </a:r>
            <a:endParaRPr kumimoji="1" lang="en-US" altLang="zh-CN"/>
          </a:p>
          <a:p>
            <a:pPr>
              <a:buFont typeface="Arial" panose="020B0604020202090204" pitchFamily="34" charset="0"/>
            </a:pPr>
            <a:endParaRPr kumimoji="1" lang="zh-CN" altLang="en-US">
              <a:solidFill>
                <a:schemeClr val="accent1"/>
              </a:solidFill>
              <a:sym typeface="+mn-ea"/>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服务，类似像我们账号，之前是一套大集群，一旦故障影响返回巨大，所以我们从几个角度考虑多集群的必要性：</a:t>
            </a: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 </a:t>
            </a:r>
            <a:r>
              <a:rPr lang="en-US" altLang="zh-CN" sz="3600" i="1" dirty="0">
                <a:solidFill>
                  <a:schemeClr val="accent1"/>
                </a:solidFill>
                <a:sym typeface="+mn-ea"/>
              </a:rPr>
              <a:t>N+2</a:t>
            </a:r>
            <a:r>
              <a:rPr lang="zh-CN" altLang="en-US" sz="3600" i="1" dirty="0">
                <a:solidFill>
                  <a:schemeClr val="accent1"/>
                </a:solidFill>
                <a:sym typeface="+mn-ea"/>
              </a:rPr>
              <a:t> 的方式来冗余节点。</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sp>
        <p:nvSpPr>
          <p:cNvPr id="3" name="矩形 2"/>
          <p:cNvSpPr/>
          <p:nvPr/>
        </p:nvSpPr>
        <p:spPr>
          <a:xfrm>
            <a:off x="12017375" y="2731770"/>
            <a:ext cx="12175036" cy="92599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17375" y="2731770"/>
            <a:ext cx="12207666" cy="922152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18150659" cy="9935845"/>
          </a:xfrm>
        </p:spPr>
        <p:txBody>
          <a:bodyPr anchor="t" anchorCtr="0">
            <a:noAutofit/>
          </a:bodyPr>
          <a:lstStyle/>
          <a:p>
            <a:pPr indent="0">
              <a:lnSpc>
                <a:spcPct val="120000"/>
              </a:lnSpc>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服务，类似像我们账号，之前是一套大集群，一旦故障影响返回巨大，所以我们从几个角度考虑多集群的必要性：</a:t>
            </a:r>
            <a:endParaRPr lang="en-US" altLang="zh-CN" dirty="0">
              <a:sym typeface="+mn-ea"/>
            </a:endParaRPr>
          </a:p>
          <a:p>
            <a:pPr indent="0">
              <a:lnSpc>
                <a:spcPct val="120000"/>
              </a:lnSpc>
              <a:buFont typeface="Arial" panose="020B0604020202090204" pitchFamily="34" charset="0"/>
              <a:buNone/>
            </a:pP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 </a:t>
            </a:r>
            <a:r>
              <a:rPr lang="en-US" altLang="zh-CN" sz="3600" i="1" dirty="0">
                <a:solidFill>
                  <a:schemeClr val="accent1"/>
                </a:solidFill>
                <a:sym typeface="+mn-ea"/>
              </a:rPr>
              <a:t>N+2</a:t>
            </a:r>
            <a:r>
              <a:rPr lang="zh-CN" altLang="en-US" sz="3600" i="1" dirty="0">
                <a:solidFill>
                  <a:schemeClr val="accent1"/>
                </a:solidFill>
                <a:sym typeface="+mn-ea"/>
              </a:rPr>
              <a:t> 的方式来冗余节点。</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服务建立多套集群（物理上相当于两套资源，逻辑上维护 </a:t>
            </a:r>
            <a:r>
              <a:rPr lang="en-US" altLang="zh-CN" dirty="0">
                <a:sym typeface="+mn-ea"/>
              </a:rPr>
              <a:t>cluster </a:t>
            </a:r>
            <a:r>
              <a:rPr lang="zh-CN" altLang="en-US" dirty="0">
                <a:sym typeface="+mn-ea"/>
              </a:rPr>
              <a:t>的概念），对于不同集群服务启动后，从环境变量里可以获取当下服务的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endParaRPr lang="zh-CN" altLang="en-US" dirty="0">
              <a:sym typeface="+mn-ea"/>
            </a:endParaRP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下降，不同业务形态数据正交，我们推而求其次整个集群全部连接。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sp>
        <p:nvSpPr>
          <p:cNvPr id="2" name="矩形 1"/>
          <p:cNvSpPr/>
          <p:nvPr/>
        </p:nvSpPr>
        <p:spPr>
          <a:xfrm>
            <a:off x="12366627" y="2731770"/>
            <a:ext cx="12017373" cy="8430216"/>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66627" y="2693876"/>
            <a:ext cx="11772646" cy="832824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19457870" cy="9935845"/>
          </a:xfrm>
        </p:spPr>
        <p:txBody>
          <a:bodyPr anchor="t" anchorCtr="0">
            <a:noAutofit/>
          </a:bodyPr>
          <a:lstStyle/>
          <a:p>
            <a:pPr>
              <a:lnSpc>
                <a:spcPct val="120000"/>
              </a:lnSpc>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服务建立多套集群（物理上相当于两套资源，逻辑上维护 </a:t>
            </a:r>
            <a:r>
              <a:rPr lang="en-US" altLang="zh-CN" dirty="0">
                <a:sym typeface="+mn-ea"/>
              </a:rPr>
              <a:t>cluster </a:t>
            </a:r>
            <a:r>
              <a:rPr lang="zh-CN" altLang="en-US" dirty="0">
                <a:sym typeface="+mn-ea"/>
              </a:rPr>
              <a:t>的概念），对于不同集群服务启动后，从环境变量里可以获取当下服务的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endParaRPr lang="zh-CN" altLang="en-US" dirty="0">
              <a:sym typeface="+mn-ea"/>
            </a:endParaRP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下降，不同业务形态数据正交，我们推而求其次整个集群全部连接。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endParaRPr kumimoji="1" lang="zh-CN" altLang="en-US"/>
          </a:p>
        </p:txBody>
      </p:sp>
      <p:pic>
        <p:nvPicPr>
          <p:cNvPr id="4" name="图片 3"/>
          <p:cNvPicPr>
            <a:picLocks noChangeAspect="1"/>
          </p:cNvPicPr>
          <p:nvPr/>
        </p:nvPicPr>
        <p:blipFill>
          <a:blip r:embed="rId1"/>
          <a:stretch>
            <a:fillRect/>
          </a:stretch>
        </p:blipFill>
        <p:spPr>
          <a:xfrm>
            <a:off x="3927123" y="3148390"/>
            <a:ext cx="15206889" cy="890852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信息，按照全部节点，全部连接。能不能找到一种算法从全集群中选取一批节点（子集），利用划分子集限制连接池大小。</a:t>
            </a:r>
            <a:endParaRPr lang="zh-CN" altLang="en-US" dirty="0">
              <a:sym typeface="+mn-ea"/>
            </a:endParaRP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endParaRPr lang="zh-CN" altLang="en-US" sz="3600" i="1" dirty="0">
              <a:solidFill>
                <a:schemeClr val="accent1"/>
              </a:solidFill>
              <a:sym typeface="+mn-ea"/>
            </a:endParaRP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endParaRPr lang="zh-CN" altLang="en-US" dirty="0">
              <a:sym typeface="+mn-ea"/>
            </a:endParaRPr>
          </a:p>
          <a:p>
            <a:pPr marL="800100" lvl="1" indent="-342900">
              <a:buFont typeface="Arial" panose="020B0604020202090204" pitchFamily="34" charset="0"/>
              <a:buChar char="•"/>
            </a:pPr>
            <a:r>
              <a:rPr lang="zh-CN" altLang="en-US" i="1" dirty="0">
                <a:solidFill>
                  <a:schemeClr val="accent1"/>
                </a:solidFill>
                <a:sym typeface="+mn-ea"/>
              </a:rPr>
              <a:t>通常20-100个后端，部分场景需要大子集，比如大批量读写操作。</a:t>
            </a:r>
            <a:endParaRPr lang="zh-CN" altLang="en-US" i="1" dirty="0">
              <a:solidFill>
                <a:schemeClr val="accent1"/>
              </a:solidFill>
              <a:sym typeface="+mn-ea"/>
            </a:endParaRP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endParaRPr lang="zh-CN" altLang="en-US" sz="3200" i="1" dirty="0">
              <a:solidFill>
                <a:schemeClr val="accent1"/>
              </a:solidFill>
              <a:sym typeface="+mn-ea"/>
            </a:endParaRP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endParaRPr lang="zh-CN" altLang="en-US" sz="3200" i="1" dirty="0">
              <a:solidFill>
                <a:schemeClr val="accent1"/>
              </a:solidFill>
              <a:sym typeface="+mn-ea"/>
            </a:endParaRPr>
          </a:p>
        </p:txBody>
      </p:sp>
      <p:grpSp>
        <p:nvGrpSpPr>
          <p:cNvPr id="8" name="组合 7"/>
          <p:cNvGrpSpPr/>
          <p:nvPr/>
        </p:nvGrpSpPr>
        <p:grpSpPr>
          <a:xfrm>
            <a:off x="12756381" y="2289600"/>
            <a:ext cx="10715557" cy="6530400"/>
            <a:chOff x="2824105" y="3586005"/>
            <a:chExt cx="10715557" cy="6530400"/>
          </a:xfrm>
        </p:grpSpPr>
        <p:pic>
          <p:nvPicPr>
            <p:cNvPr id="9" name="图片 8" descr="图形用户界面, 图表, 直方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4105" y="3586005"/>
              <a:ext cx="10715557" cy="6530400"/>
            </a:xfrm>
            <a:prstGeom prst="rect">
              <a:avLst/>
            </a:prstGeom>
          </p:spPr>
        </p:pic>
        <p:sp>
          <p:nvSpPr>
            <p:cNvPr id="10" name="矩形 9"/>
            <p:cNvSpPr/>
            <p:nvPr/>
          </p:nvSpPr>
          <p:spPr>
            <a:xfrm>
              <a:off x="2882808" y="3672512"/>
              <a:ext cx="555336" cy="637097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110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100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90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80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70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60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50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40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30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20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0</a:t>
              </a:r>
              <a:endParaRPr kumimoji="0" lang="zh-CN" altLang="en-US" sz="1800" b="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Helvetica Neue Medium" panose="02000503000000020004"/>
              </a:endParaRPr>
            </a:p>
          </p:txBody>
        </p:sp>
      </p:grpSp>
      <p:pic>
        <p:nvPicPr>
          <p:cNvPr id="12" name="图片 11" descr="图形用户界面, 文本, 应用程序, 电子邮件&#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7212" y="9602872"/>
            <a:ext cx="8758911" cy="36470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19041636" cy="9935845"/>
          </a:xfrm>
        </p:spPr>
        <p:txBody>
          <a:bodyPr anchor="t" anchorCtr="0">
            <a:noAutofit/>
          </a:bodyPr>
          <a:lstStyle/>
          <a:p>
            <a:pPr indent="0">
              <a:lnSpc>
                <a:spcPct val="120000"/>
              </a:lnSpc>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信息，按照全部节点，全部连接。能不能找到一种算法从全集群中选取一批节点（子集），利用划分子集限制连接池大小。</a:t>
            </a:r>
            <a:endParaRPr lang="zh-CN" altLang="en-US" dirty="0">
              <a:sym typeface="+mn-ea"/>
            </a:endParaRP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endParaRPr lang="zh-CN" altLang="en-US" sz="3600" i="1" dirty="0">
              <a:solidFill>
                <a:schemeClr val="accent1"/>
              </a:solidFill>
              <a:sym typeface="+mn-ea"/>
            </a:endParaRP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endParaRPr lang="zh-CN" altLang="en-US" dirty="0">
              <a:sym typeface="+mn-ea"/>
            </a:endParaRPr>
          </a:p>
          <a:p>
            <a:pPr marL="800100" lvl="1" indent="-342900">
              <a:buFont typeface="Arial" panose="020B0604020202090204" pitchFamily="34" charset="0"/>
              <a:buChar char="•"/>
            </a:pPr>
            <a:r>
              <a:rPr lang="zh-CN" altLang="en-US" i="1" dirty="0">
                <a:solidFill>
                  <a:schemeClr val="accent1"/>
                </a:solidFill>
                <a:sym typeface="+mn-ea"/>
              </a:rPr>
              <a:t>通常20-100个后端，部分场景需要大子集，比如大批量读写操作。</a:t>
            </a:r>
            <a:endParaRPr lang="zh-CN" altLang="en-US" i="1" dirty="0">
              <a:solidFill>
                <a:schemeClr val="accent1"/>
              </a:solidFill>
              <a:sym typeface="+mn-ea"/>
            </a:endParaRP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endParaRPr lang="zh-CN" altLang="en-US" sz="3200" i="1" dirty="0">
              <a:solidFill>
                <a:schemeClr val="accent1"/>
              </a:solidFill>
              <a:sym typeface="+mn-ea"/>
            </a:endParaRP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endParaRPr lang="zh-CN" altLang="en-US" sz="3200" i="1" dirty="0">
              <a:solidFill>
                <a:schemeClr val="accent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par>
                                <p:cTn id="11" presetID="3" presetClass="emph" presetSubtype="2" fill="hold" grpId="0" nodeType="withEffect">
                                  <p:stCondLst>
                                    <p:cond delay="0"/>
                                  </p:stCondLst>
                                  <p:childTnLst>
                                    <p:animClr clrSpc="rgb" dir="cw">
                                      <p:cBhvr override="childStyle">
                                        <p:cTn id="12" dur="200" fill="hold"/>
                                        <p:tgtEl>
                                          <p:spTgt spid="7">
                                            <p:txEl>
                                              <p:pRg st="4" end="4"/>
                                            </p:txEl>
                                          </p:spTgt>
                                        </p:tgtEl>
                                        <p:attrNameLst>
                                          <p:attrName>style.color</p:attrName>
                                        </p:attrNameLst>
                                      </p:cBhvr>
                                      <p:to>
                                        <a:srgbClr val="F4B183"/>
                                      </p:to>
                                    </p:animClr>
                                  </p:childTnLst>
                                </p:cTn>
                              </p:par>
                              <p:par>
                                <p:cTn id="13" presetID="3" presetClass="emph" presetSubtype="2" fill="hold" grpId="0" nodeType="withEffect">
                                  <p:stCondLst>
                                    <p:cond delay="0"/>
                                  </p:stCondLst>
                                  <p:childTnLst>
                                    <p:animClr clrSpc="rgb" dir="cw">
                                      <p:cBhvr override="childStyle">
                                        <p:cTn id="14" dur="200" fill="hold"/>
                                        <p:tgtEl>
                                          <p:spTgt spid="7">
                                            <p:txEl>
                                              <p:pRg st="5" end="5"/>
                                            </p:txEl>
                                          </p:spTgt>
                                        </p:tgtEl>
                                        <p:attrNameLst>
                                          <p:attrName>style.color</p:attrName>
                                        </p:attrNameLst>
                                      </p:cBhvr>
                                      <p:to>
                                        <a:srgbClr val="F4B183"/>
                                      </p:to>
                                    </p:animClr>
                                  </p:childTnLst>
                                </p:cTn>
                              </p:par>
                              <p:par>
                                <p:cTn id="15" presetID="3" presetClass="emph" presetSubtype="2" fill="hold" grpId="0" nodeType="withEffect">
                                  <p:stCondLst>
                                    <p:cond delay="0"/>
                                  </p:stCondLst>
                                  <p:childTnLst>
                                    <p:animClr clrSpc="rgb" dir="cw">
                                      <p:cBhvr override="childStyle">
                                        <p:cTn id="16"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在一个微服务架构中允许多系统共存是利用微服务稳定性以及模块化最有效的方式之一，这种方式一般被称为多租户</a:t>
            </a:r>
            <a:r>
              <a:rPr lang="en-US" dirty="0">
                <a:sym typeface="+mn-ea"/>
              </a:rPr>
              <a:t>(</a:t>
            </a:r>
            <a:r>
              <a:rPr dirty="0">
                <a:sym typeface="+mn-ea"/>
              </a:rPr>
              <a:t>multi-tenancy</a:t>
            </a:r>
            <a:r>
              <a:rPr lang="en-US" dirty="0">
                <a:sym typeface="+mn-ea"/>
              </a:rPr>
              <a:t>)</a:t>
            </a:r>
            <a:r>
              <a:rPr dirty="0">
                <a:sym typeface="+mn-ea"/>
              </a:rPr>
              <a:t>。租户可以是测试，金丝雀发布，影子系统</a:t>
            </a:r>
            <a:r>
              <a:rPr lang="en-US" dirty="0">
                <a:sym typeface="+mn-ea"/>
              </a:rPr>
              <a:t>(</a:t>
            </a:r>
            <a:r>
              <a:rPr dirty="0">
                <a:sym typeface="+mn-ea"/>
              </a:rPr>
              <a:t>shadow systems</a:t>
            </a:r>
            <a:r>
              <a:rPr lang="en-US" dirty="0">
                <a:sym typeface="+mn-ea"/>
              </a:rPr>
              <a:t>)</a:t>
            </a:r>
            <a:r>
              <a:rPr dirty="0">
                <a:sym typeface="+mn-ea"/>
              </a:rPr>
              <a:t>，甚至服务层或者产品线，使用租户能够保证代码的隔离性并且能够基于流量租户做路由决策。</a:t>
            </a:r>
            <a:endParaRPr dirty="0">
              <a:sym typeface="+mn-ea"/>
            </a:endParaRPr>
          </a:p>
          <a:p>
            <a:pPr indent="0">
              <a:buFont typeface="Arial" panose="020B0604020202090204" pitchFamily="34" charset="0"/>
              <a:buNone/>
            </a:pPr>
            <a:r>
              <a:rPr sz="3600" i="1" dirty="0">
                <a:solidFill>
                  <a:schemeClr val="accent1"/>
                </a:solidFill>
                <a:sym typeface="+mn-ea"/>
              </a:rPr>
              <a:t>对于传输中的数据</a:t>
            </a:r>
            <a:r>
              <a:rPr lang="en-US" sz="3600" i="1" dirty="0">
                <a:solidFill>
                  <a:schemeClr val="accent1"/>
                </a:solidFill>
                <a:sym typeface="+mn-ea"/>
              </a:rPr>
              <a:t>(</a:t>
            </a:r>
            <a:r>
              <a:rPr sz="3600" i="1" dirty="0">
                <a:solidFill>
                  <a:schemeClr val="accent1"/>
                </a:solidFill>
                <a:sym typeface="+mn-ea"/>
              </a:rPr>
              <a:t>data-in-flight</a:t>
            </a:r>
            <a:r>
              <a:rPr lang="en-US" sz="3600" i="1" dirty="0">
                <a:solidFill>
                  <a:schemeClr val="accent1"/>
                </a:solidFill>
                <a:sym typeface="+mn-ea"/>
              </a:rPr>
              <a:t>)</a:t>
            </a:r>
            <a:r>
              <a:rPr sz="3600" i="1" dirty="0">
                <a:solidFill>
                  <a:schemeClr val="accent1"/>
                </a:solidFill>
                <a:sym typeface="+mn-ea"/>
              </a:rPr>
              <a:t>（例如，消息队列中的请求或者消息）以及静态数据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sz="3600" i="1" dirty="0">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90204" pitchFamily="34" charset="0"/>
              <a:buNone/>
            </a:pPr>
            <a:r>
              <a:rPr lang="en-US" altLang="zh-CN" sz="3600" i="1" dirty="0">
                <a:solidFill>
                  <a:schemeClr val="accent2"/>
                </a:solidFill>
                <a:sym typeface="+mn-ea"/>
              </a:rPr>
              <a:t>如果我们对服务</a:t>
            </a:r>
            <a:r>
              <a:rPr lang="zh-CN" altLang="en-US" sz="3600" i="1" dirty="0">
                <a:solidFill>
                  <a:schemeClr val="accent2"/>
                </a:solidFill>
                <a:sym typeface="+mn-ea"/>
              </a:rPr>
              <a:t> </a:t>
            </a:r>
            <a:r>
              <a:rPr lang="en-US" altLang="zh-CN" sz="3600" i="1" dirty="0">
                <a:solidFill>
                  <a:schemeClr val="accent2"/>
                </a:solidFill>
                <a:sym typeface="+mn-ea"/>
              </a:rPr>
              <a:t>B</a:t>
            </a:r>
            <a:r>
              <a:rPr lang="zh-CN" altLang="en-US" sz="3600" i="1" dirty="0">
                <a:solidFill>
                  <a:schemeClr val="accent2"/>
                </a:solidFill>
                <a:sym typeface="+mn-ea"/>
              </a:rPr>
              <a:t> </a:t>
            </a:r>
            <a:r>
              <a:rPr lang="en-US" altLang="zh-CN" sz="3600" i="1" dirty="0">
                <a:solidFill>
                  <a:schemeClr val="accent2"/>
                </a:solidFill>
                <a:sym typeface="+mn-ea"/>
              </a:rPr>
              <a:t>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endParaRPr lang="en-US" alt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912975" y="4048125"/>
            <a:ext cx="8604250" cy="7696835"/>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并行测试需要一个和生产环境一样的过渡</a:t>
            </a:r>
            <a:r>
              <a:rPr lang="en-US" dirty="0">
                <a:sym typeface="+mn-ea"/>
              </a:rPr>
              <a:t>(</a:t>
            </a:r>
            <a:r>
              <a:rPr dirty="0">
                <a:sym typeface="+mn-ea"/>
              </a:rPr>
              <a:t>staging</a:t>
            </a:r>
            <a:r>
              <a:rPr 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endParaRPr dirty="0">
              <a:sym typeface="+mn-ea"/>
            </a:endParaRPr>
          </a:p>
          <a:p>
            <a:pPr marL="571500" indent="-571500">
              <a:buFont typeface="Arial" panose="020B0604020202090204" pitchFamily="34" charset="0"/>
              <a:buChar char="•"/>
            </a:pPr>
            <a:r>
              <a:rPr lang="zh-CN" sz="3600" i="1" dirty="0">
                <a:solidFill>
                  <a:schemeClr val="accent1"/>
                </a:solidFill>
                <a:sym typeface="+mn-ea"/>
              </a:rPr>
              <a:t>混用环境导致的不可靠测试。</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多套环境带来的硬件成本。</a:t>
            </a:r>
            <a:endParaRPr lang="zh-CN" sz="3600" i="1" dirty="0">
              <a:solidFill>
                <a:schemeClr val="accent1"/>
              </a:solidFill>
              <a:sym typeface="+mn-ea"/>
            </a:endParaRPr>
          </a:p>
          <a:p>
            <a:pPr marL="571500" indent="-571500">
              <a:buFont typeface="Arial" panose="020B060402020209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90204" pitchFamily="34" charset="0"/>
            </a:pPr>
            <a:endParaRPr lang="zh-CN" dirty="0">
              <a:sym typeface="+mn-ea"/>
            </a:endParaRPr>
          </a:p>
        </p:txBody>
      </p:sp>
      <p:pic>
        <p:nvPicPr>
          <p:cNvPr id="5" name="图片 4"/>
          <p:cNvPicPr>
            <a:picLocks noChangeAspect="1"/>
          </p:cNvPicPr>
          <p:nvPr/>
        </p:nvPicPr>
        <p:blipFill>
          <a:blip r:embed="rId1"/>
          <a:stretch>
            <a:fillRect/>
          </a:stretch>
        </p:blipFill>
        <p:spPr>
          <a:xfrm>
            <a:off x="13275945" y="3241149"/>
            <a:ext cx="10813415" cy="68618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使用这种方法</a:t>
            </a:r>
            <a:r>
              <a:rPr lang="zh-CN" altLang="en-US" dirty="0">
                <a:sym typeface="+mn-ea"/>
              </a:rPr>
              <a:t>（内部叫染色发布）</a:t>
            </a:r>
            <a:r>
              <a:rPr dirty="0">
                <a:sym typeface="+mn-ea"/>
              </a:rPr>
              <a:t>，我们可以把待测试的服务 B 在一个隔离的沙盒环境中启动，并且在沙盒环境下可以访问</a:t>
            </a:r>
            <a:r>
              <a:rPr lang="zh-CN" dirty="0">
                <a:sym typeface="+mn-ea"/>
              </a:rPr>
              <a:t>集成环境</a:t>
            </a:r>
            <a:r>
              <a:rPr lang="en-US" altLang="zh-CN" dirty="0">
                <a:sym typeface="+mn-ea"/>
              </a:rPr>
              <a:t>(UAT)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endParaRPr dirty="0">
              <a:sym typeface="+mn-ea"/>
            </a:endParaRPr>
          </a:p>
          <a:p>
            <a:pPr marL="571500" indent="-571500">
              <a:buFont typeface="Arial" panose="020B0604020202090204" pitchFamily="34" charset="0"/>
              <a:buChar char="•"/>
            </a:pPr>
            <a:r>
              <a:rPr sz="3600" i="1" dirty="0">
                <a:solidFill>
                  <a:schemeClr val="accent1"/>
                </a:solidFill>
                <a:sym typeface="+mn-ea"/>
              </a:rPr>
              <a:t>流量路由：能够基于流入栈中的流量类型做路由。</a:t>
            </a:r>
            <a:endParaRPr sz="3600" i="1" dirty="0">
              <a:solidFill>
                <a:schemeClr val="accent1"/>
              </a:solidFill>
              <a:sym typeface="+mn-ea"/>
            </a:endParaRPr>
          </a:p>
          <a:p>
            <a:pPr marL="571500" indent="-571500">
              <a:buFont typeface="Arial" panose="020B0604020202090204" pitchFamily="34" charset="0"/>
              <a:buChar char="•"/>
            </a:pPr>
            <a:r>
              <a:rPr sz="3600" i="1" dirty="0">
                <a:solidFill>
                  <a:schemeClr val="accent1"/>
                </a:solidFill>
                <a:sym typeface="+mn-ea"/>
              </a:rPr>
              <a:t>隔离性：能够可靠的隔离测试和生产中的资源，这样可以保证对于关键业务微服务没有副作用。</a:t>
            </a:r>
            <a:endParaRPr sz="3600" i="1" dirty="0">
              <a:solidFill>
                <a:schemeClr val="accent1"/>
              </a:solidFill>
              <a:sym typeface="+mn-ea"/>
            </a:endParaRPr>
          </a:p>
          <a:p>
            <a:pPr>
              <a:buFont typeface="Arial" panose="020B060402020209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endParaRPr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990320" y="3303905"/>
            <a:ext cx="9972675" cy="87909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lang="zh-CN" altLang="en-US" dirty="0">
                <a:sym typeface="+mn-ea"/>
              </a:rPr>
              <a:t>给入站请求绑定上下文</a:t>
            </a:r>
            <a:r>
              <a:rPr lang="en-US" altLang="zh-CN" dirty="0">
                <a:sym typeface="+mn-ea"/>
              </a:rPr>
              <a:t>(</a:t>
            </a:r>
            <a:r>
              <a:rPr lang="zh-CN" altLang="en-US" dirty="0">
                <a:sym typeface="+mn-ea"/>
              </a:rPr>
              <a:t>如</a:t>
            </a:r>
            <a:r>
              <a:rPr lang="en-US" altLang="zh-CN" dirty="0">
                <a:sym typeface="+mn-ea"/>
              </a:rPr>
              <a:t>: http header)</a:t>
            </a:r>
            <a:r>
              <a:rPr lang="zh-CN" altLang="en-US" dirty="0">
                <a:sym typeface="+mn-ea"/>
              </a:rPr>
              <a:t>，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a:t>
            </a:r>
            <a:r>
              <a:rPr lang="en-US" altLang="zh-CN" dirty="0">
                <a:sym typeface="+mn-ea"/>
              </a:rPr>
              <a:t>(</a:t>
            </a:r>
            <a:r>
              <a:rPr lang="zh-CN" altLang="en-US" dirty="0">
                <a:sym typeface="+mn-ea"/>
              </a:rPr>
              <a:t>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指标，存储，消息队列，缓存以及配置。基于租户信息隔离数据需要分别处理基础组件。</a:t>
            </a:r>
            <a:endParaRPr dirty="0">
              <a:sym typeface="+mn-ea"/>
            </a:endParaRPr>
          </a:p>
          <a:p>
            <a:pPr>
              <a:buFont typeface="Arial" panose="020B0604020202090204" pitchFamily="34" charset="0"/>
            </a:pPr>
            <a:r>
              <a:rPr lang="zh-CN" dirty="0">
                <a:sym typeface="+mn-ea"/>
              </a:rPr>
              <a:t>多租户架构本质上描述为：</a:t>
            </a:r>
            <a:endParaRPr lang="zh-CN" dirty="0">
              <a:sym typeface="+mn-ea"/>
            </a:endParaRPr>
          </a:p>
          <a:p>
            <a:pPr>
              <a:buFont typeface="Arial" panose="020B060402020209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en-US" altLang="zh-CN" sz="3600" i="1" dirty="0">
                <a:solidFill>
                  <a:schemeClr val="accent1"/>
                </a:solidFill>
                <a:sym typeface="+mn-ea"/>
              </a:rPr>
              <a:t>(context)，</a:t>
            </a:r>
            <a:r>
              <a:rPr lang="zh-CN" altLang="en-US" sz="3600" i="1" dirty="0">
                <a:solidFill>
                  <a:schemeClr val="accent1"/>
                </a:solidFill>
                <a:sym typeface="+mn-ea"/>
              </a:rPr>
              <a:t>数据隔离的流量路由方案。</a:t>
            </a:r>
            <a:endParaRPr lang="zh-CN" altLang="en-US" sz="3600" i="1" dirty="0">
              <a:solidFill>
                <a:schemeClr val="accent1"/>
              </a:solidFill>
              <a:sym typeface="+mn-ea"/>
            </a:endParaRPr>
          </a:p>
          <a:p>
            <a:pPr>
              <a:buFont typeface="Arial" panose="020B0604020202090204" pitchFamily="34" charset="0"/>
            </a:pPr>
            <a:r>
              <a:rPr lang="zh-CN" altLang="en-US" sz="3600" i="1" dirty="0">
                <a:solidFill>
                  <a:schemeClr val="accent2"/>
                </a:solidFill>
                <a:sym typeface="+mn-ea"/>
              </a:rPr>
              <a:t>利用服务发现注册租户信息，注册成特定的租户。</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648690" y="2731770"/>
            <a:ext cx="10368915" cy="10210800"/>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bg1"/>
                </a:solidFill>
                <a:sym typeface="+mn-ea"/>
              </a:rPr>
              <a:t>多集群 </a:t>
            </a:r>
            <a:r>
              <a:rPr kumimoji="1" lang="en-US" altLang="zh-CN">
                <a:solidFill>
                  <a:schemeClr val="bg1"/>
                </a:solidFill>
                <a:sym typeface="+mn-ea"/>
              </a:rPr>
              <a:t>&amp; </a:t>
            </a:r>
            <a:r>
              <a:rPr kumimoji="1" lang="zh-CN" altLang="en-US">
                <a:solidFill>
                  <a:schemeClr val="bg1"/>
                </a:solidFill>
                <a:sym typeface="+mn-ea"/>
              </a:rPr>
              <a:t>多租户</a:t>
            </a:r>
            <a:endParaRPr kumimoji="1" lang="zh-CN" altLang="en-US">
              <a:solidFill>
                <a:schemeClr val="accent1"/>
              </a:solidFill>
              <a:sym typeface="+mn-ea"/>
            </a:endParaRPr>
          </a:p>
          <a:p>
            <a:pPr marL="571500" indent="-571500">
              <a:buFont typeface="Arial" panose="020B0604020202090204" pitchFamily="34" charset="0"/>
              <a:buChar char="•"/>
            </a:pPr>
            <a:r>
              <a:rPr kumimoji="1" lang="en-US" altLang="zh-CN">
                <a:solidFill>
                  <a:schemeClr val="accent1"/>
                </a:solidFill>
                <a:sym typeface="+mn-ea"/>
              </a:rPr>
              <a:t>References</a:t>
            </a:r>
            <a:endParaRPr kumimoji="1" lang="en-US" altLang="zh-CN"/>
          </a:p>
          <a:p>
            <a:pPr>
              <a:buFont typeface="Arial" panose="020B0604020202090204" pitchFamily="34" charset="0"/>
            </a:pPr>
            <a:endParaRPr kumimoji="1" lang="zh-CN" altLang="en-US">
              <a:solidFill>
                <a:schemeClr val="accent1"/>
              </a:solidFill>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endParaRPr lang="en-US" altLang="zh-CN">
              <a:sym typeface="+mn-ea"/>
            </a:endParaRP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90204" pitchFamily="34" charset="0"/>
              <a:buNone/>
            </a:pPr>
            <a:r>
              <a:rPr lang="zh-CN" altLang="en-US" sz="3600" i="1" dirty="0">
                <a:solidFill>
                  <a:schemeClr val="accent1"/>
                </a:solidFill>
                <a:sym typeface="+mn-ea"/>
              </a:rPr>
              <a:t>https://microservices.io/index.html</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https://blog.csdn.net/mindfloating/article/details/51221780</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https://www.cnblogs.com/dadadechengzi/p/9373069.html</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https://www.cnblogs.com/viaiu/archive/2018/11/24/10011376.html</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https://www.cnblogs.com/lfs2640666960/p/9543096.html</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https://mp.weixin.qq.com/s/L6OKJK1ev1FyVDu03CQ0OA</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https://www.bookstack.cn/read/API-design-guide/API-design-guide-02-面向资源的设计.md</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https://www.programmableweb.com/news/how-to-design-great-apis-api-first-design-and-raml/how-to/2015/07/10</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http://www.dockone.io/article/394</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https://www.jianshu.com/p/3c7a0e81451a</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https://www.jianshu.com/p/6e539caf662d</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https://my.oschina.net/CraneHe/blog/703173</a:t>
            </a:r>
            <a:endParaRPr lang="zh-CN" altLang="en-US" sz="3600" i="1" dirty="0">
              <a:solidFill>
                <a:schemeClr val="accent1"/>
              </a:solidFill>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endParaRPr lang="en-US" altLang="zh-CN">
              <a:sym typeface="+mn-ea"/>
            </a:endParaRP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90204" pitchFamily="34" charset="0"/>
              <a:buNone/>
            </a:pPr>
            <a:r>
              <a:rPr lang="zh-CN" altLang="en-US" sz="3600" i="1" dirty="0">
                <a:solidFill>
                  <a:schemeClr val="accent1"/>
                </a:solidFill>
                <a:sym typeface="+mn-ea"/>
              </a:rPr>
              <a:t>https://my.oschina.net/CraneHe/blog/703169</a:t>
            </a:r>
            <a:endParaRPr lang="zh-CN" altLang="en-US" sz="3600" i="1" dirty="0">
              <a:solidFill>
                <a:schemeClr val="accent1"/>
              </a:solidFill>
              <a:sym typeface="+mn-ea"/>
            </a:endParaRPr>
          </a:p>
          <a:p>
            <a:pPr indent="0">
              <a:buFont typeface="Arial" panose="020B0604020202090204" pitchFamily="34" charset="0"/>
              <a:buNone/>
            </a:pPr>
            <a:r>
              <a:rPr lang="zh-CN" altLang="en-US" sz="3600" i="1" dirty="0">
                <a:solidFill>
                  <a:schemeClr val="accent1"/>
                </a:solidFill>
                <a:sym typeface="+mn-ea"/>
              </a:rPr>
              <a:t>https://my.oschina.net/CraneHe/blog/703160</a:t>
            </a:r>
            <a:endParaRPr lang="zh-CN" altLang="en-US" sz="3600" i="1" dirty="0">
              <a:solidFill>
                <a:schemeClr val="accent1"/>
              </a:solidFill>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endParaRPr kumimoji="1" lang="zh-CN" altLang="en-US"/>
          </a:p>
        </p:txBody>
      </p:sp>
      <p:sp>
        <p:nvSpPr>
          <p:cNvPr id="7" name="文本占位符 6"/>
          <p:cNvSpPr>
            <a:spLocks noGrp="1"/>
          </p:cNvSpPr>
          <p:nvPr>
            <p:ph type="body" sz="quarter" idx="11"/>
          </p:nvPr>
        </p:nvSpPr>
        <p:spPr>
          <a:xfrm>
            <a:off x="2462530" y="2731770"/>
            <a:ext cx="19457870" cy="10222230"/>
          </a:xfrm>
        </p:spPr>
        <p:txBody>
          <a:bodyPr anchor="t" anchorCtr="0">
            <a:noAutofit/>
          </a:bodyPr>
          <a:lstStyle/>
          <a:p>
            <a:pPr indent="0">
              <a:lnSpc>
                <a:spcPct val="120000"/>
              </a:lnSpc>
              <a:buFont typeface="Arial" panose="020B0604020202090204" pitchFamily="34" charset="0"/>
              <a:buNone/>
            </a:pPr>
            <a:r>
              <a:rPr lang="en-US" altLang="zh-CN" dirty="0">
                <a:sym typeface="+mn-ea"/>
              </a:rPr>
              <a:t>大家经常谈论的是一个叫 SOA</a:t>
            </a:r>
            <a:r>
              <a:rPr lang="zh-CN" altLang="en-US" dirty="0">
                <a:sym typeface="+mn-ea"/>
              </a:rPr>
              <a:t>（</a:t>
            </a:r>
            <a:r>
              <a:rPr lang="en-US" altLang="zh-CN" dirty="0">
                <a:sym typeface="+mn-ea"/>
              </a:rPr>
              <a:t>面向服务的架构模式</a:t>
            </a:r>
            <a:r>
              <a:rPr lang="zh-CN" altLang="en-US" dirty="0">
                <a:sym typeface="+mn-ea"/>
              </a:rPr>
              <a:t>）</a:t>
            </a:r>
            <a:r>
              <a:rPr lang="en-US" altLang="zh-CN" dirty="0">
                <a:sym typeface="+mn-ea"/>
              </a:rPr>
              <a:t>，它和微服务又是什么关系？你可以把微服务想成是 SOA 的一种实践</a:t>
            </a:r>
            <a:r>
              <a:rPr lang="zh-CN" altLang="en-US" dirty="0">
                <a:sym typeface="+mn-ea"/>
              </a:rPr>
              <a:t>。</a:t>
            </a:r>
            <a:endParaRPr kumimoji="1"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小即是美：小的服务代码少，bug 也少，易测试，易维护，也更容易不断迭代完善的精致进而美妙。</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单一职责：一个服务也只需要做好一件事，专注才能做好。</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尽可能早地创建原型：尽可能早的提供服务 API，建立服务契约，达成服务间沟通的一致性约定，至于实现和完善可以慢慢再做。</a:t>
            </a:r>
            <a:endParaRPr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可移植性比效率更重要：服务间的轻量级交互协议在效率和可移植性二者间，首要依然考虑兼容性和移植性。</a:t>
            </a:r>
            <a:endParaRPr lang="zh-CN" altLang="en-US" sz="3600" i="1" dirty="0">
              <a:solidFill>
                <a:schemeClr val="accent1"/>
              </a:solidFill>
              <a:sym typeface="+mn-ea"/>
            </a:endParaRPr>
          </a:p>
          <a:p>
            <a:pPr>
              <a:buFont typeface="Arial" panose="020B0604020202090204" pitchFamily="34" charset="0"/>
            </a:pPr>
            <a:r>
              <a:rPr kumimoji="1" lang="zh-CN" altLang="en-US" sz="3200" i="1" dirty="0">
                <a:solidFill>
                  <a:schemeClr val="accent2"/>
                </a:solidFill>
                <a:sym typeface="+mn-ea"/>
              </a:rPr>
              <a:t>You should instead think of Microservices as a specific approach for SOA in the same way that XP or Scrum are specific approaches for Agile software development.</a:t>
            </a:r>
            <a:endParaRPr kumimoji="1" lang="zh-CN" altLang="en-US" sz="3200" i="1" dirty="0">
              <a:solidFill>
                <a:schemeClr val="accent2"/>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endParaRPr kumimoji="1" lang="zh-CN" altLang="en-US"/>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90204" pitchFamily="34" charset="0"/>
            </a:pPr>
            <a:r>
              <a:rPr lang="zh-CN" altLang="en-US" dirty="0">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endParaRPr lang="zh-CN" altLang="en-US" dirty="0">
              <a:sym typeface="+mn-ea"/>
            </a:endParaRPr>
          </a:p>
          <a:p>
            <a:pPr marL="342900" indent="-342900" algn="l">
              <a:buFont typeface="Arial" panose="020B0604020202090204" pitchFamily="34" charset="0"/>
              <a:buChar char="•"/>
            </a:pPr>
            <a:r>
              <a:rPr lang="zh-CN" altLang="en-US" sz="3600" i="1" dirty="0">
                <a:solidFill>
                  <a:schemeClr val="accent1"/>
                </a:solidFill>
                <a:sym typeface="+mn-ea"/>
              </a:rPr>
              <a:t>原子服务</a:t>
            </a:r>
            <a:endParaRPr lang="zh-CN" altLang="en-US" sz="3600" i="1" dirty="0">
              <a:solidFill>
                <a:schemeClr val="accent1"/>
              </a:solidFill>
              <a:sym typeface="+mn-ea"/>
            </a:endParaRPr>
          </a:p>
          <a:p>
            <a:pPr marL="342900" indent="-342900" algn="l">
              <a:buFont typeface="Arial" panose="020B0604020202090204" pitchFamily="34" charset="0"/>
              <a:buChar char="•"/>
            </a:pPr>
            <a:r>
              <a:rPr lang="zh-CN" altLang="en-US" sz="3600" i="1" dirty="0">
                <a:solidFill>
                  <a:schemeClr val="accent1"/>
                </a:solidFill>
                <a:sym typeface="+mn-ea"/>
              </a:rPr>
              <a:t>独立进程</a:t>
            </a:r>
            <a:endParaRPr lang="zh-CN" altLang="en-US" sz="3600" i="1" dirty="0">
              <a:solidFill>
                <a:schemeClr val="accent1"/>
              </a:solidFill>
              <a:sym typeface="+mn-ea"/>
            </a:endParaRPr>
          </a:p>
          <a:p>
            <a:pPr marL="342900" indent="-342900" algn="l">
              <a:buFont typeface="Arial" panose="020B0604020202090204" pitchFamily="34" charset="0"/>
              <a:buChar char="•"/>
            </a:pPr>
            <a:r>
              <a:rPr lang="zh-CN" altLang="en-US" sz="3600" i="1" dirty="0">
                <a:solidFill>
                  <a:schemeClr val="accent1"/>
                </a:solidFill>
                <a:sym typeface="+mn-ea"/>
              </a:rPr>
              <a:t>隔离部署</a:t>
            </a:r>
            <a:endParaRPr lang="en-US" altLang="zh-CN" sz="3600" i="1" dirty="0">
              <a:solidFill>
                <a:schemeClr val="accent1"/>
              </a:solidFill>
            </a:endParaRPr>
          </a:p>
          <a:p>
            <a:pPr marL="342900" indent="-342900" algn="l">
              <a:buFont typeface="Arial" panose="020B0604020202090204" pitchFamily="34" charset="0"/>
              <a:buChar char="•"/>
            </a:pPr>
            <a:r>
              <a:rPr lang="zh-CN" altLang="en-US" sz="3600" i="1" dirty="0">
                <a:solidFill>
                  <a:schemeClr val="accent1"/>
                </a:solidFill>
                <a:sym typeface="+mn-ea"/>
              </a:rPr>
              <a:t>去中心化服务治理</a:t>
            </a:r>
            <a:endParaRPr lang="zh-CN" altLang="en-US" dirty="0"/>
          </a:p>
          <a:p>
            <a:pPr marL="0" indent="0" algn="l">
              <a:buNone/>
            </a:pPr>
            <a:r>
              <a:rPr lang="zh-CN" altLang="en-US" dirty="0">
                <a:sym typeface="+mn-ea"/>
              </a:rPr>
              <a:t>缺点：</a:t>
            </a:r>
            <a:endParaRPr lang="zh-CN" altLang="en-US" dirty="0"/>
          </a:p>
          <a:p>
            <a:pPr marL="342900" indent="-342900" algn="l">
              <a:buFont typeface="Arial" panose="020B0604020202090204" pitchFamily="34" charset="0"/>
              <a:buChar char="•"/>
            </a:pPr>
            <a:r>
              <a:rPr lang="zh-CN" altLang="en-US" sz="3600" i="1" dirty="0">
                <a:solidFill>
                  <a:schemeClr val="accent1"/>
                </a:solidFill>
                <a:sym typeface="+mn-ea"/>
              </a:rPr>
              <a:t>基础设施的建设、复杂度高</a:t>
            </a:r>
            <a:endParaRPr kumimoji="1" lang="zh-CN" altLang="en-US" sz="3600" i="1" dirty="0">
              <a:solidFill>
                <a:schemeClr val="accent1"/>
              </a:solidFill>
              <a:sym typeface="+mn-ea"/>
            </a:endParaRPr>
          </a:p>
        </p:txBody>
      </p:sp>
      <p:sp>
        <p:nvSpPr>
          <p:cNvPr id="3" name="矩形 2"/>
          <p:cNvSpPr/>
          <p:nvPr/>
        </p:nvSpPr>
        <p:spPr>
          <a:xfrm>
            <a:off x="13844907" y="3135086"/>
            <a:ext cx="10399758" cy="684493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图片包含 图标&#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42901" y="3293737"/>
            <a:ext cx="10171134" cy="683392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endParaRPr kumimoji="1" lang="zh-CN" altLang="en-US"/>
          </a:p>
        </p:txBody>
      </p:sp>
      <p:sp>
        <p:nvSpPr>
          <p:cNvPr id="9" name="矩形 8"/>
          <p:cNvSpPr/>
          <p:nvPr/>
        </p:nvSpPr>
        <p:spPr>
          <a:xfrm>
            <a:off x="5160411" y="2289600"/>
            <a:ext cx="13951131" cy="940525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4" name="图片 3" descr="图片包含 图标&#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71257" y="2289600"/>
            <a:ext cx="13840285" cy="9299202"/>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15710</Words>
  <Application>WPS 演示</Application>
  <PresentationFormat>自定义</PresentationFormat>
  <Paragraphs>598</Paragraphs>
  <Slides>68</Slides>
  <Notes>80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68</vt:i4>
      </vt:variant>
    </vt:vector>
  </HeadingPairs>
  <TitlesOfParts>
    <vt:vector size="91" baseType="lpstr">
      <vt:lpstr>Arial</vt:lpstr>
      <vt:lpstr>方正书宋_GBK</vt:lpstr>
      <vt:lpstr>Wingdings</vt:lpstr>
      <vt:lpstr>Helvetica Neue</vt:lpstr>
      <vt:lpstr>Helvetica Neue Medium</vt:lpstr>
      <vt:lpstr>Helvetica Neue Light</vt:lpstr>
      <vt:lpstr>Helvetica</vt:lpstr>
      <vt:lpstr>Alibaba PuHuiTi B</vt:lpstr>
      <vt:lpstr>苹方-简</vt:lpstr>
      <vt:lpstr>Helvetica Light</vt:lpstr>
      <vt:lpstr>Alibaba PuHuiTi R</vt:lpstr>
      <vt:lpstr>Thonburi</vt:lpstr>
      <vt:lpstr>Alibaba PuHuiTi</vt:lpstr>
      <vt:lpstr>Alibaba PuHuiTi R</vt:lpstr>
      <vt:lpstr>Microsoft YaHei</vt:lpstr>
      <vt:lpstr>汉仪旗黑</vt:lpstr>
      <vt:lpstr>Helvetica Oblique</vt:lpstr>
      <vt:lpstr>宋体</vt:lpstr>
      <vt:lpstr>汉仪书宋二KW</vt:lpstr>
      <vt:lpstr>Arial</vt:lpstr>
      <vt:lpstr>微软雅黑</vt:lpstr>
      <vt:lpstr>Arial Unicode MS</vt:lpstr>
      <vt:lpstr>White</vt:lpstr>
      <vt:lpstr>PowerPoint 演示文稿</vt:lpstr>
      <vt:lpstr>PowerPoint 演示文稿</vt:lpstr>
      <vt:lpstr>单体架构</vt:lpstr>
      <vt:lpstr>单体架构</vt:lpstr>
      <vt:lpstr>微服务起源</vt:lpstr>
      <vt:lpstr>微服务起源</vt:lpstr>
      <vt:lpstr>微服务起源</vt:lpstr>
      <vt:lpstr>微服务定义</vt:lpstr>
      <vt:lpstr>微服务定义</vt:lpstr>
      <vt:lpstr>微服务定义</vt:lpstr>
      <vt:lpstr>微服务不足</vt:lpstr>
      <vt:lpstr>微服务不足</vt:lpstr>
      <vt:lpstr>微服务不足</vt:lpstr>
      <vt:lpstr>组件服务化</vt:lpstr>
      <vt:lpstr>组件服务化</vt:lpstr>
      <vt:lpstr>组件服务化</vt:lpstr>
      <vt:lpstr>按业务组织服务</vt:lpstr>
      <vt:lpstr>按业务组织服务</vt:lpstr>
      <vt:lpstr>去中心化</vt:lpstr>
      <vt:lpstr>去中心化</vt:lpstr>
      <vt:lpstr>基础设施自动化</vt:lpstr>
      <vt:lpstr>基础设施自动化</vt:lpstr>
      <vt:lpstr>可用性 &amp; 兼容性设计</vt:lpstr>
      <vt:lpstr>可用性 &amp; 兼容性设计</vt:lpstr>
      <vt:lpstr>PowerPoint 演示文稿</vt:lpstr>
      <vt:lpstr>API Gateway</vt:lpstr>
      <vt:lpstr>API Gateway</vt:lpstr>
      <vt:lpstr>API Gateway</vt:lpstr>
      <vt:lpstr>API Gateway</vt:lpstr>
      <vt:lpstr>API Gateway</vt:lpstr>
      <vt:lpstr>API Gateway</vt:lpstr>
      <vt:lpstr>API Gateway</vt:lpstr>
      <vt:lpstr>API Gateway</vt:lpstr>
      <vt:lpstr>Microservice 划分</vt:lpstr>
      <vt:lpstr>Microservice 划分</vt:lpstr>
      <vt:lpstr>Microservice 划分</vt:lpstr>
      <vt:lpstr>Microservice 划分</vt:lpstr>
      <vt:lpstr>Microservice 安全</vt:lpstr>
      <vt:lpstr>Microservice 安全</vt:lpstr>
      <vt:lpstr>PowerPoint 演示文稿</vt:lpstr>
      <vt:lpstr>gRPC</vt:lpstr>
      <vt:lpstr>gRPC</vt:lpstr>
      <vt:lpstr>gRPC</vt:lpstr>
      <vt:lpstr>gRPC</vt:lpstr>
      <vt:lpstr>gRPC - HealthCheck</vt:lpstr>
      <vt:lpstr>gRPC - HealthCheck</vt:lpstr>
      <vt:lpstr>gRPC - HealthCheck</vt:lpstr>
      <vt:lpstr>服务发现 - 客户端发现</vt:lpstr>
      <vt:lpstr>服务发现 - 服务端发现</vt:lpstr>
      <vt:lpstr>服务发现</vt:lpstr>
      <vt:lpstr>服务发现</vt:lpstr>
      <vt:lpstr>服务发现</vt:lpstr>
      <vt:lpstr>服务发现</vt:lpstr>
      <vt:lpstr>服务发现</vt:lpstr>
      <vt:lpstr>PowerPoint 演示文稿</vt:lpstr>
      <vt:lpstr>多集群</vt:lpstr>
      <vt:lpstr>多集群</vt:lpstr>
      <vt:lpstr>多集群</vt:lpstr>
      <vt:lpstr>多集群</vt:lpstr>
      <vt:lpstr>多集群</vt:lpstr>
      <vt:lpstr>多集群</vt:lpstr>
      <vt:lpstr>多租户</vt:lpstr>
      <vt:lpstr>多租户</vt:lpstr>
      <vt:lpstr>多租户</vt:lpstr>
      <vt:lpstr>多租户</vt:lpstr>
      <vt:lpstr>PowerPoint 演示文稿</vt:lpstr>
      <vt:lpstr>多租户</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1564</cp:revision>
  <cp:lastPrinted>2021-04-13T08:04:47Z</cp:lastPrinted>
  <dcterms:created xsi:type="dcterms:W3CDTF">2021-04-13T08:04:47Z</dcterms:created>
  <dcterms:modified xsi:type="dcterms:W3CDTF">2021-04-13T08:04:47Z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